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9" r:id="rId5"/>
    <p:sldId id="261" r:id="rId6"/>
    <p:sldId id="260" r:id="rId7"/>
    <p:sldId id="263" r:id="rId8"/>
    <p:sldId id="264" r:id="rId9"/>
    <p:sldId id="276" r:id="rId10"/>
    <p:sldId id="265" r:id="rId11"/>
    <p:sldId id="277" r:id="rId12"/>
    <p:sldId id="278" r:id="rId13"/>
    <p:sldId id="279" r:id="rId14"/>
    <p:sldId id="266" r:id="rId15"/>
    <p:sldId id="273" r:id="rId16"/>
    <p:sldId id="271" r:id="rId17"/>
    <p:sldId id="272" r:id="rId18"/>
    <p:sldId id="267" r:id="rId19"/>
    <p:sldId id="268" r:id="rId20"/>
    <p:sldId id="269" r:id="rId21"/>
    <p:sldId id="270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16FE-2DCD-4292-A213-6515C7C4C8D4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27F7-19B6-49E3-8D26-4489EBD79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16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16FE-2DCD-4292-A213-6515C7C4C8D4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27F7-19B6-49E3-8D26-4489EBD79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86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16FE-2DCD-4292-A213-6515C7C4C8D4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27F7-19B6-49E3-8D26-4489EBD79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14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08F90-EE5E-4A34-BBB2-7CCA90E961D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332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1DE4A-C900-498A-B5E0-E2A838601B0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70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8B3F4-5860-486E-957B-E1DF0E12FF56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284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7867-408A-4148-8418-5B040AEF5A40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56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1BC27-D96A-4015-8882-84726D0E310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3700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BB185-BD04-481B-9E7F-C9C4C476CD5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957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E93AB-5C0A-4ED6-ACBB-44918926046D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194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5EB3-6792-4ED0-B597-88BE1B90529B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89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16FE-2DCD-4292-A213-6515C7C4C8D4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27F7-19B6-49E3-8D26-4489EBD79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10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070CA-482A-47FA-83DE-0597D8724D6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5871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6A428-EBDC-412F-B91B-F9A4B0A2013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5190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AC6A5-A2AD-48D5-A5F5-AA054AB0EEB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4380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75D3B-2293-44B6-8BB8-EE4DA56C95EE}" type="datetimeFigureOut">
              <a:rPr lang="en-GB"/>
              <a:pPr>
                <a:defRPr/>
              </a:pPr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985CF-C28C-4773-AA27-99A2AE4938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64062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3AFF7-04CC-4424-B3F8-207A785E859D}" type="datetimeFigureOut">
              <a:rPr lang="en-GB"/>
              <a:pPr>
                <a:defRPr/>
              </a:pPr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3D040-6AB0-49BC-A79C-BDDFB5F031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3927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86AFB-3C4F-4555-A8F4-715AE15C48EB}" type="datetimeFigureOut">
              <a:rPr lang="en-GB"/>
              <a:pPr>
                <a:defRPr/>
              </a:pPr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9BCC2-0D0C-4983-B52E-379BC24FBC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6743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8E7E4-E864-4052-A6ED-29AA5741DEE0}" type="datetimeFigureOut">
              <a:rPr lang="en-GB"/>
              <a:pPr>
                <a:defRPr/>
              </a:pPr>
              <a:t>15/04/2018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E1398-FECD-4B62-9859-477ADF1076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3408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1C865-B552-4E14-AECB-DB3669EE0753}" type="datetimeFigureOut">
              <a:rPr lang="en-GB"/>
              <a:pPr>
                <a:defRPr/>
              </a:pPr>
              <a:t>15/04/2018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7AAA3-6E6E-4B59-9F5F-2FD2BDF690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3533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2C8C1-2443-4E26-8C2D-5D74272AF57A}" type="datetimeFigureOut">
              <a:rPr lang="en-GB"/>
              <a:pPr>
                <a:defRPr/>
              </a:pPr>
              <a:t>15/04/2018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31073-401E-44BD-9BE1-31A62A026A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340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75A3-77F1-49F2-B011-6ACE56D2CECC}" type="datetimeFigureOut">
              <a:rPr lang="en-GB"/>
              <a:pPr>
                <a:defRPr/>
              </a:pPr>
              <a:t>15/04/2018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DAC9A-74A6-4490-9CC5-DE45144BFA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70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16FE-2DCD-4292-A213-6515C7C4C8D4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27F7-19B6-49E3-8D26-4489EBD79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2440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86D0F-6E42-455E-A11B-9EEFE2F48C05}" type="datetimeFigureOut">
              <a:rPr lang="en-GB"/>
              <a:pPr>
                <a:defRPr/>
              </a:pPr>
              <a:t>15/04/2018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0D167-5403-46BF-A16E-37A15BEA09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1240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85465-9C03-4E0D-9149-AB236815BD94}" type="datetimeFigureOut">
              <a:rPr lang="en-GB"/>
              <a:pPr>
                <a:defRPr/>
              </a:pPr>
              <a:t>15/04/2018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38F51-2D8F-4656-B68F-DF84E01727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4386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4CD17-F3A1-415C-88B0-7FEAC639D4AE}" type="datetimeFigureOut">
              <a:rPr lang="en-GB"/>
              <a:pPr>
                <a:defRPr/>
              </a:pPr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29892-88B7-46E7-934E-408EAA86A0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292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F9F34-570F-4880-BD78-B934411AD6B3}" type="datetimeFigureOut">
              <a:rPr lang="en-GB"/>
              <a:pPr>
                <a:defRPr/>
              </a:pPr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6D7DE-4C6E-45E1-8D7A-71C006381D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74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16FE-2DCD-4292-A213-6515C7C4C8D4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27F7-19B6-49E3-8D26-4489EBD79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03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16FE-2DCD-4292-A213-6515C7C4C8D4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27F7-19B6-49E3-8D26-4489EBD79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20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16FE-2DCD-4292-A213-6515C7C4C8D4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27F7-19B6-49E3-8D26-4489EBD79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184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16FE-2DCD-4292-A213-6515C7C4C8D4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27F7-19B6-49E3-8D26-4489EBD79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37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16FE-2DCD-4292-A213-6515C7C4C8D4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27F7-19B6-49E3-8D26-4489EBD79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26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16FE-2DCD-4292-A213-6515C7C4C8D4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227F7-19B6-49E3-8D26-4489EBD79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65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516FE-2DCD-4292-A213-6515C7C4C8D4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227F7-19B6-49E3-8D26-4489EBD793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62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22477F-CD4B-4FD5-BAB7-043C5A69C93E}" type="slidenum">
              <a:rPr lang="en-GB">
                <a:solidFill>
                  <a:prstClr val="black">
                    <a:tint val="75000"/>
                  </a:prstClr>
                </a:solidFill>
                <a:latin typeface="Tahom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65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29E617-6310-4AB0-B321-ADD5BE39EB9B}" type="datetimeFigureOut">
              <a:rPr lang="en-GB"/>
              <a:pPr>
                <a:defRPr/>
              </a:pPr>
              <a:t>15/04/2018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6B446D-BAA4-4D6D-B92F-E20C63051D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010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frm=1&amp;source=images&amp;cd=&amp;cad=rja&amp;docid=xi5izlhzHijjuM&amp;tbnid=eUI3cao61IUxjM:&amp;ved=0CAUQjRw&amp;url=http%3A%2F%2Fclrforum.org%2Fauthor%2Fjordanhummel%2F&amp;ei=wGxcUpbmF_Sr0AXuu4HYDw&amp;bvm=bv.53899372,d.d2k&amp;psig=AFQjCNEYxf0KzOOkvrZEfJn8KajX38X8iw&amp;ust=1381875179210278" TargetMode="Externa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.uk/url?sa=i&amp;rct=j&amp;q=&amp;esrc=s&amp;frm=1&amp;source=images&amp;cd=&amp;cad=rja&amp;docid=xi5izlhzHijjuM&amp;tbnid=eUI3cao61IUxjM:&amp;ved=0CAUQjRw&amp;url=http%3A%2F%2Fwww.audible.com%2Fpd%2FHistory%2FStrange-Rebels-Audiobook%2FB00CJG2WPE&amp;ei=6GxcUrq2LuSk0QW3uoGoBw&amp;bvm=bv.53899372,d.d2k&amp;psig=AFQjCNEYxf0KzOOkvrZEfJn8KajX38X8iw&amp;ust=1381875179210278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psp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osthinktank.co.uk/research/2017/10/28/religion-in-public-life-levelling-the-groun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issiononre.org.u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Europe from without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The global context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53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Europe not?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r>
              <a:rPr lang="en-GB" sz="2600" dirty="0" smtClean="0"/>
              <a:t>it is not a vibrant religious market as is found in the US </a:t>
            </a:r>
          </a:p>
          <a:p>
            <a:r>
              <a:rPr lang="en-GB" sz="2600" dirty="0" smtClean="0"/>
              <a:t>it </a:t>
            </a:r>
            <a:r>
              <a:rPr lang="en-GB" sz="2600" dirty="0"/>
              <a:t>is not a part of the world where Christianity is growing exponentially, </a:t>
            </a:r>
            <a:r>
              <a:rPr lang="en-GB" sz="2600" dirty="0" smtClean="0"/>
              <a:t>often </a:t>
            </a:r>
            <a:r>
              <a:rPr lang="en-GB" sz="2600" dirty="0"/>
              <a:t>in Pentecostal forms, as is </a:t>
            </a:r>
            <a:r>
              <a:rPr lang="en-GB" sz="2600" dirty="0" smtClean="0"/>
              <a:t>found </a:t>
            </a:r>
            <a:r>
              <a:rPr lang="en-GB" sz="2600" dirty="0"/>
              <a:t>in the global </a:t>
            </a:r>
            <a:r>
              <a:rPr lang="en-GB" sz="2600" dirty="0" smtClean="0"/>
              <a:t>south</a:t>
            </a:r>
          </a:p>
          <a:p>
            <a:r>
              <a:rPr lang="en-GB" sz="2600" dirty="0" smtClean="0"/>
              <a:t>it </a:t>
            </a:r>
            <a:r>
              <a:rPr lang="en-GB" sz="2600" dirty="0"/>
              <a:t>is not a part of the world dominated by faiths other than Christian, but is increasingly penetrated by </a:t>
            </a:r>
            <a:r>
              <a:rPr lang="en-GB" sz="2600" dirty="0" smtClean="0"/>
              <a:t>these </a:t>
            </a:r>
          </a:p>
          <a:p>
            <a:r>
              <a:rPr lang="en-GB" sz="2600" dirty="0" smtClean="0"/>
              <a:t>it </a:t>
            </a:r>
            <a:r>
              <a:rPr lang="en-GB" sz="2600" dirty="0"/>
              <a:t>is not for the most part subject to the violence often associated with religion and religious difference in other parts of the globe – the more so if religion becomes entangled in political </a:t>
            </a:r>
            <a:r>
              <a:rPr lang="en-GB" sz="2600" dirty="0" smtClean="0"/>
              <a:t>conflict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841781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centerforlawandreligion.files.wordpress.com/2013/04/strange-rebels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33375"/>
            <a:ext cx="294957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4" descr="http://ecx.images-amazon.com/images/I/51gzACOB0nL._SL600_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293938"/>
            <a:ext cx="4159250" cy="415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054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Enlightenment and social science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Manuel Vasquez (from El Salvador) – sociology as the epistemological child of the Enlightenment</a:t>
            </a:r>
          </a:p>
          <a:p>
            <a:r>
              <a:rPr lang="en-GB" sz="2600" dirty="0"/>
              <a:t>r</a:t>
            </a:r>
            <a:r>
              <a:rPr lang="en-GB" sz="2600" dirty="0" smtClean="0"/>
              <a:t>ationality/ empirical observation – the ultimate sources of knowledge, as opposed to faith and revelation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Drawing on </a:t>
            </a:r>
            <a:r>
              <a:rPr lang="en-GB" sz="2600" dirty="0" err="1" smtClean="0"/>
              <a:t>Auguste</a:t>
            </a:r>
            <a:r>
              <a:rPr lang="en-GB" sz="2600" dirty="0" smtClean="0"/>
              <a:t> Comte – the opposition between theology and sociology is central to incipient sociology’s self understanding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Religion as the intellectual and dying ‘other’</a:t>
            </a:r>
          </a:p>
          <a:p>
            <a:pPr marL="0" indent="0">
              <a:buNone/>
            </a:pPr>
            <a:r>
              <a:rPr lang="en-GB" sz="2600" dirty="0" smtClean="0"/>
              <a:t>Secularization is built into the DNA of the discipline</a:t>
            </a:r>
          </a:p>
        </p:txBody>
      </p:sp>
    </p:spTree>
    <p:extLst>
      <p:ext uri="{BB962C8B-B14F-4D97-AF65-F5344CB8AC3E}">
        <p14:creationId xmlns:p14="http://schemas.microsoft.com/office/powerpoint/2010/main" val="291749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Does this matter?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/>
              <a:t>Europe</a:t>
            </a:r>
          </a:p>
          <a:p>
            <a:r>
              <a:rPr lang="en-GB" sz="2600" dirty="0" smtClean="0"/>
              <a:t>a </a:t>
            </a:r>
            <a:r>
              <a:rPr lang="en-GB" sz="2600" i="1" dirty="0" smtClean="0"/>
              <a:t>relatively</a:t>
            </a:r>
            <a:r>
              <a:rPr lang="en-GB" sz="2600" dirty="0" smtClean="0"/>
              <a:t> good fit between sociological thinking about religion and empirical realities, keeping in mind regional variations, growing  complexities, and unexpected developments (e.g. London)</a:t>
            </a:r>
          </a:p>
          <a:p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The global context</a:t>
            </a:r>
          </a:p>
          <a:p>
            <a:r>
              <a:rPr lang="en-GB" sz="2600" dirty="0"/>
              <a:t>u</a:t>
            </a:r>
            <a:r>
              <a:rPr lang="en-GB" sz="2600" dirty="0" smtClean="0"/>
              <a:t>niversalizing the theory causes trouble</a:t>
            </a:r>
          </a:p>
          <a:p>
            <a:r>
              <a:rPr lang="en-GB" sz="2600" dirty="0"/>
              <a:t>m</a:t>
            </a:r>
            <a:r>
              <a:rPr lang="en-GB" sz="2600" dirty="0" smtClean="0"/>
              <a:t>y/our experience with the IPSP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99270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International Panel on Social 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/>
              <a:t>2015 – an invitation from the IPSP to co-lead (with Nancy </a:t>
            </a:r>
            <a:r>
              <a:rPr lang="en-GB" sz="2600" dirty="0" err="1" smtClean="0"/>
              <a:t>Ammerman</a:t>
            </a:r>
            <a:r>
              <a:rPr lang="en-GB" sz="2600" dirty="0" smtClean="0"/>
              <a:t>) the chapter team dealing with religion</a:t>
            </a:r>
          </a:p>
          <a:p>
            <a:r>
              <a:rPr lang="en-GB" sz="2600" dirty="0" smtClean="0"/>
              <a:t> </a:t>
            </a:r>
            <a:r>
              <a:rPr lang="en-GB" sz="2600" dirty="0"/>
              <a:t>t</a:t>
            </a:r>
            <a:r>
              <a:rPr lang="en-GB" sz="2600" dirty="0" smtClean="0"/>
              <a:t>he </a:t>
            </a:r>
            <a:r>
              <a:rPr lang="en-GB" sz="2600" dirty="0"/>
              <a:t>significance of religion as a factor in social progress on a global scale</a:t>
            </a:r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A marked shift in attitudes amongst those who work in the field of religion</a:t>
            </a:r>
          </a:p>
          <a:p>
            <a:pPr marL="0" indent="0">
              <a:buNone/>
            </a:pPr>
            <a:r>
              <a:rPr lang="en-GB" sz="2600" dirty="0" smtClean="0"/>
              <a:t>Much less evident in the mainstreams of the social sciences, where European paradigms persist</a:t>
            </a:r>
          </a:p>
        </p:txBody>
      </p:sp>
    </p:spTree>
    <p:extLst>
      <p:ext uri="{BB962C8B-B14F-4D97-AF65-F5344CB8AC3E}">
        <p14:creationId xmlns:p14="http://schemas.microsoft.com/office/powerpoint/2010/main" val="308130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ternational panel on social progr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424333" cy="473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627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16 in the ISSP report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S</a:t>
            </a:r>
            <a:r>
              <a:rPr lang="en-US" sz="2800" dirty="0" smtClean="0"/>
              <a:t>tarts </a:t>
            </a:r>
            <a:r>
              <a:rPr lang="en-US" sz="2800" dirty="0"/>
              <a:t>from the premise that </a:t>
            </a:r>
            <a:r>
              <a:rPr lang="en-US" sz="2800" b="1" dirty="0"/>
              <a:t>some 80 percent of the world’s population affirms some kind of religious identification</a:t>
            </a:r>
            <a:r>
              <a:rPr lang="en-US" sz="2800" dirty="0"/>
              <a:t>, a proportion that is growing rather than </a:t>
            </a:r>
            <a:r>
              <a:rPr lang="en-US" sz="2800" dirty="0" smtClean="0"/>
              <a:t>declining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600" dirty="0" smtClean="0"/>
              <a:t>The peak of secularity/ secularism – 1970s</a:t>
            </a:r>
          </a:p>
          <a:p>
            <a:pPr marL="0" indent="0">
              <a:buNone/>
            </a:pPr>
            <a:r>
              <a:rPr lang="en-US" sz="2600" dirty="0" smtClean="0"/>
              <a:t>Significant changes in the former Soviet Union and in China</a:t>
            </a:r>
          </a:p>
          <a:p>
            <a:pPr marL="0" indent="0">
              <a:buNone/>
            </a:pPr>
            <a:r>
              <a:rPr lang="en-US" sz="2600" dirty="0" smtClean="0"/>
              <a:t>Plus differential birthrates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Note throughout – an emphasis on </a:t>
            </a:r>
            <a:r>
              <a:rPr lang="en-US" sz="2600" b="1" dirty="0" smtClean="0"/>
              <a:t>lived religion</a:t>
            </a:r>
            <a:r>
              <a:rPr lang="en-US" sz="2600" dirty="0" smtClean="0"/>
              <a:t>, rather than belief as such</a:t>
            </a:r>
          </a:p>
        </p:txBody>
      </p:sp>
    </p:spTree>
    <p:extLst>
      <p:ext uri="{BB962C8B-B14F-4D97-AF65-F5344CB8AC3E}">
        <p14:creationId xmlns:p14="http://schemas.microsoft.com/office/powerpoint/2010/main" val="285410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16 in the ISSP report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 smtClean="0"/>
              <a:t>Emphasizes the </a:t>
            </a:r>
            <a:r>
              <a:rPr lang="en-US" sz="2600" b="1" dirty="0" smtClean="0"/>
              <a:t>significance of belief and practice in everyday lives and local contexts</a:t>
            </a:r>
            <a:r>
              <a:rPr lang="en-US" sz="2600" dirty="0" smtClean="0"/>
              <a:t>, analyzing the impact of religion and its relevance to social progress in a wide variety of fields: </a:t>
            </a:r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family, gender and sexuality</a:t>
            </a:r>
          </a:p>
          <a:p>
            <a:r>
              <a:rPr lang="en-US" sz="2600" dirty="0" smtClean="0"/>
              <a:t>diversity and democracy </a:t>
            </a:r>
          </a:p>
          <a:p>
            <a:r>
              <a:rPr lang="en-US" sz="2600" dirty="0" smtClean="0"/>
              <a:t>conflict and peace-making</a:t>
            </a:r>
          </a:p>
          <a:p>
            <a:r>
              <a:rPr lang="en-US" sz="2600" dirty="0" smtClean="0"/>
              <a:t>everyday wellbeing</a:t>
            </a:r>
          </a:p>
          <a:p>
            <a:r>
              <a:rPr lang="en-US" sz="2600" dirty="0" smtClean="0"/>
              <a:t>care for the earth</a:t>
            </a:r>
            <a:endParaRPr lang="en-GB" sz="26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7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. . 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Argues </a:t>
            </a:r>
            <a:r>
              <a:rPr lang="en-US" sz="2600" dirty="0"/>
              <a:t>that researchers and policy makers pursuing social progress will benefit from careful attention to </a:t>
            </a:r>
            <a:r>
              <a:rPr lang="en-US" sz="2600" dirty="0" smtClean="0"/>
              <a:t>the power </a:t>
            </a:r>
            <a:r>
              <a:rPr lang="en-US" sz="2600" dirty="0"/>
              <a:t>of </a:t>
            </a:r>
            <a:r>
              <a:rPr lang="en-US" sz="2600" b="1" dirty="0"/>
              <a:t>religious ideas </a:t>
            </a:r>
            <a:r>
              <a:rPr lang="en-US" sz="2600" dirty="0"/>
              <a:t>to motivate, of </a:t>
            </a:r>
            <a:r>
              <a:rPr lang="en-US" sz="2600" b="1" dirty="0"/>
              <a:t>religious practices </a:t>
            </a:r>
            <a:r>
              <a:rPr lang="en-US" sz="2600" dirty="0"/>
              <a:t>to shape ways of life, of </a:t>
            </a:r>
            <a:r>
              <a:rPr lang="en-US" sz="2600" b="1" dirty="0"/>
              <a:t>religious communities </a:t>
            </a:r>
            <a:r>
              <a:rPr lang="en-US" sz="2600" dirty="0"/>
              <a:t>to mobilize and extend the reach of social change, and of </a:t>
            </a:r>
            <a:r>
              <a:rPr lang="en-US" sz="2600" b="1" dirty="0"/>
              <a:t>religious leaders and symbols </a:t>
            </a:r>
            <a:r>
              <a:rPr lang="en-US" sz="2600" dirty="0"/>
              <a:t>to legitimate calls to </a:t>
            </a:r>
            <a:r>
              <a:rPr lang="en-US" sz="2600" dirty="0" smtClean="0"/>
              <a:t>action 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All </a:t>
            </a:r>
            <a:r>
              <a:rPr lang="en-US" sz="2600" dirty="0"/>
              <a:t>of </a:t>
            </a:r>
            <a:r>
              <a:rPr lang="en-US" sz="2600" dirty="0" smtClean="0"/>
              <a:t>these, </a:t>
            </a:r>
            <a:r>
              <a:rPr lang="en-US" sz="2600" dirty="0"/>
              <a:t>however, can be put to either good or ill, for which reason assessment of particular religions in specific contexts is </a:t>
            </a:r>
            <a:r>
              <a:rPr lang="en-US" sz="2600" dirty="0" smtClean="0"/>
              <a:t>essential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01224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Five </a:t>
            </a:r>
            <a:r>
              <a:rPr lang="en-US" sz="2600" dirty="0"/>
              <a:t>interconnected themes: </a:t>
            </a: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the </a:t>
            </a:r>
            <a:r>
              <a:rPr lang="en-US" sz="2600" dirty="0"/>
              <a:t>persistence of religion in the twenty-first </a:t>
            </a:r>
            <a:r>
              <a:rPr lang="en-US" sz="2600" dirty="0" smtClean="0"/>
              <a:t>century </a:t>
            </a:r>
          </a:p>
          <a:p>
            <a:r>
              <a:rPr lang="en-US" sz="2600" dirty="0" smtClean="0"/>
              <a:t>the </a:t>
            </a:r>
            <a:r>
              <a:rPr lang="en-US" sz="2600" dirty="0"/>
              <a:t>importance of context in discerning </a:t>
            </a:r>
            <a:r>
              <a:rPr lang="en-US" sz="2600" dirty="0" smtClean="0"/>
              <a:t>outcomes </a:t>
            </a:r>
          </a:p>
          <a:p>
            <a:r>
              <a:rPr lang="en-US" sz="2600" dirty="0" smtClean="0"/>
              <a:t>the </a:t>
            </a:r>
            <a:r>
              <a:rPr lang="en-US" sz="2600" dirty="0"/>
              <a:t>need for cultural competence relative to </a:t>
            </a:r>
            <a:r>
              <a:rPr lang="en-US" sz="2600" dirty="0" smtClean="0"/>
              <a:t>religion </a:t>
            </a:r>
          </a:p>
          <a:p>
            <a:r>
              <a:rPr lang="en-US" sz="2600" dirty="0" smtClean="0"/>
              <a:t>the </a:t>
            </a:r>
            <a:r>
              <a:rPr lang="en-US" sz="2600" dirty="0"/>
              <a:t>significance of religion in initiating </a:t>
            </a:r>
            <a:r>
              <a:rPr lang="en-US" sz="2600" dirty="0" smtClean="0"/>
              <a:t>change</a:t>
            </a:r>
          </a:p>
          <a:p>
            <a:r>
              <a:rPr lang="en-US" sz="2600" dirty="0" smtClean="0"/>
              <a:t>the </a:t>
            </a:r>
            <a:r>
              <a:rPr lang="en-US" sz="2600" dirty="0"/>
              <a:t>benefits of well-judged </a:t>
            </a:r>
            <a:r>
              <a:rPr lang="en-US" sz="2600" dirty="0" smtClean="0"/>
              <a:t>partnerships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A</a:t>
            </a:r>
            <a:r>
              <a:rPr lang="en-US" sz="2600" dirty="0" smtClean="0"/>
              <a:t> continuing </a:t>
            </a:r>
            <a:r>
              <a:rPr lang="en-US" sz="2600" dirty="0"/>
              <a:t>need for critical but appreciative assessment and the demonstrable benefits of creative </a:t>
            </a:r>
            <a:r>
              <a:rPr lang="en-US" sz="2600" dirty="0" smtClean="0"/>
              <a:t>partnerships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96555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steps in the argument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The immediate context</a:t>
            </a:r>
          </a:p>
          <a:p>
            <a:r>
              <a:rPr lang="en-GB" sz="2600" dirty="0"/>
              <a:t>r</a:t>
            </a:r>
            <a:r>
              <a:rPr lang="en-GB" sz="2600" dirty="0" smtClean="0"/>
              <a:t>eligion in modern Europe</a:t>
            </a:r>
          </a:p>
          <a:p>
            <a:pPr marL="0" indent="0">
              <a:buNone/>
            </a:pPr>
            <a:r>
              <a:rPr lang="en-GB" sz="2600" dirty="0" smtClean="0"/>
              <a:t>New arrivals</a:t>
            </a:r>
            <a:r>
              <a:rPr lang="en-GB" sz="2600" dirty="0"/>
              <a:t> </a:t>
            </a:r>
            <a:r>
              <a:rPr lang="en-GB" sz="2600" dirty="0" smtClean="0"/>
              <a:t>change our perceptions</a:t>
            </a:r>
          </a:p>
          <a:p>
            <a:r>
              <a:rPr lang="en-GB" sz="2600" dirty="0"/>
              <a:t> </a:t>
            </a:r>
            <a:r>
              <a:rPr lang="en-GB" sz="2600" dirty="0" smtClean="0"/>
              <a:t>some examples</a:t>
            </a:r>
            <a:endParaRPr lang="en-GB" sz="2600" dirty="0" smtClean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The European Enlightenment </a:t>
            </a:r>
          </a:p>
          <a:p>
            <a:r>
              <a:rPr lang="en-GB" sz="2600" dirty="0"/>
              <a:t>a</a:t>
            </a:r>
            <a:r>
              <a:rPr lang="en-GB" sz="2600" dirty="0" smtClean="0"/>
              <a:t> freedom from belief/ as opposed to a freedom to believe</a:t>
            </a:r>
          </a:p>
          <a:p>
            <a:pPr marL="0" indent="0">
              <a:buNone/>
            </a:pPr>
            <a:r>
              <a:rPr lang="en-GB" sz="2600" dirty="0" smtClean="0"/>
              <a:t>A </a:t>
            </a:r>
            <a:r>
              <a:rPr lang="en-GB" sz="2600" dirty="0" smtClean="0"/>
              <a:t>recent </a:t>
            </a:r>
            <a:r>
              <a:rPr lang="en-GB" sz="2600" dirty="0" smtClean="0"/>
              <a:t>example</a:t>
            </a:r>
            <a:endParaRPr lang="en-GB" sz="2600" dirty="0" smtClean="0"/>
          </a:p>
          <a:p>
            <a:r>
              <a:rPr lang="en-GB" sz="2600" dirty="0"/>
              <a:t>t</a:t>
            </a:r>
            <a:r>
              <a:rPr lang="en-GB" sz="2600" dirty="0" smtClean="0"/>
              <a:t>he International Panel on Social Progress – see </a:t>
            </a:r>
            <a:r>
              <a:rPr lang="en-GB" sz="2600" dirty="0" smtClean="0">
                <a:hlinkClick r:id="rId2"/>
              </a:rPr>
              <a:t>https://www.ipsp.org/</a:t>
            </a:r>
            <a:endParaRPr lang="en-GB" sz="2600" dirty="0" smtClean="0"/>
          </a:p>
          <a:p>
            <a:endParaRPr lang="en-GB" sz="26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4436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/>
              <a:t>Grace Davie  </a:t>
            </a:r>
            <a:r>
              <a:rPr lang="en-GB" sz="2600" i="1" dirty="0"/>
              <a:t>Religion in Public Life: Levelling the Ground </a:t>
            </a:r>
            <a:r>
              <a:rPr lang="en-GB" sz="2600" dirty="0"/>
              <a:t> (</a:t>
            </a:r>
            <a:r>
              <a:rPr lang="en-GB" sz="2600" dirty="0" err="1"/>
              <a:t>Theos</a:t>
            </a:r>
            <a:r>
              <a:rPr lang="en-GB" sz="2600" dirty="0"/>
              <a:t> 2017) </a:t>
            </a:r>
            <a:r>
              <a:rPr lang="en-GB" sz="2600" dirty="0">
                <a:hlinkClick r:id="rId2"/>
              </a:rPr>
              <a:t>https://</a:t>
            </a:r>
            <a:r>
              <a:rPr lang="en-GB" sz="2600" dirty="0" smtClean="0">
                <a:hlinkClick r:id="rId2"/>
              </a:rPr>
              <a:t>www.theosthinktank.co.uk/research/2017/10/28/religion-in-public-life-levelling-the-ground</a:t>
            </a: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Manuel Vasquez  ‘Grappling with the legacy of modernity: </a:t>
            </a:r>
            <a:r>
              <a:rPr lang="en-GB" sz="2600" dirty="0"/>
              <a:t> </a:t>
            </a:r>
            <a:r>
              <a:rPr lang="en-GB" sz="2600" dirty="0" smtClean="0"/>
              <a:t>Implications for the sociology of religion’, in Courtney Bender et al., </a:t>
            </a:r>
            <a:r>
              <a:rPr lang="en-GB" sz="2600" i="1" dirty="0" smtClean="0"/>
              <a:t>Religion on the Edge: De-</a:t>
            </a:r>
            <a:r>
              <a:rPr lang="en-GB" sz="2600" i="1" dirty="0" err="1"/>
              <a:t>C</a:t>
            </a:r>
            <a:r>
              <a:rPr lang="en-GB" sz="2600" i="1" dirty="0" err="1" smtClean="0"/>
              <a:t>entering</a:t>
            </a:r>
            <a:r>
              <a:rPr lang="en-GB" sz="2600" i="1" dirty="0" smtClean="0"/>
              <a:t> and Re-</a:t>
            </a:r>
            <a:r>
              <a:rPr lang="en-GB" sz="2600" i="1" dirty="0" err="1" smtClean="0"/>
              <a:t>Centering</a:t>
            </a:r>
            <a:r>
              <a:rPr lang="en-GB" sz="2600" i="1" dirty="0" smtClean="0"/>
              <a:t> in the Sociology of Religion</a:t>
            </a:r>
            <a:r>
              <a:rPr lang="en-GB" sz="2600" dirty="0" smtClean="0"/>
              <a:t>. New York: OUP 2013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6179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Religion in modern Europe 1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00"/>
          </a:xfrm>
        </p:spPr>
        <p:txBody>
          <a:bodyPr/>
          <a:lstStyle/>
          <a:p>
            <a:pPr>
              <a:buNone/>
            </a:pPr>
            <a:r>
              <a:rPr lang="en-GB" altLang="en-US" sz="2800" dirty="0" smtClean="0"/>
              <a:t>The factors to take into account – </a:t>
            </a:r>
            <a:r>
              <a:rPr lang="en-GB" altLang="en-US" sz="2600" dirty="0" smtClean="0"/>
              <a:t>there are five, which push and pull in different directions:</a:t>
            </a:r>
          </a:p>
          <a:p>
            <a:pPr eaLnBrk="1" hangingPunct="1"/>
            <a:r>
              <a:rPr lang="en-GB" altLang="en-US" sz="2600" dirty="0" smtClean="0"/>
              <a:t>cultural heritage</a:t>
            </a:r>
          </a:p>
          <a:p>
            <a:pPr eaLnBrk="1" hangingPunct="1"/>
            <a:r>
              <a:rPr lang="en-GB" altLang="en-US" sz="2600" dirty="0" smtClean="0"/>
              <a:t>the historic churches – public utilities</a:t>
            </a:r>
          </a:p>
          <a:p>
            <a:pPr eaLnBrk="1" hangingPunct="1"/>
            <a:r>
              <a:rPr lang="en-GB" altLang="en-US" sz="2600" dirty="0" smtClean="0"/>
              <a:t>a shift from obligation to consumption – growing markets</a:t>
            </a:r>
          </a:p>
          <a:p>
            <a:pPr eaLnBrk="1" hangingPunct="1"/>
            <a:r>
              <a:rPr lang="en-GB" altLang="en-US" sz="2600" dirty="0" smtClean="0"/>
              <a:t>new arrivals</a:t>
            </a:r>
          </a:p>
          <a:p>
            <a:pPr eaLnBrk="1" hangingPunct="1"/>
            <a:r>
              <a:rPr lang="en-GB" altLang="en-US" sz="2600" dirty="0" smtClean="0"/>
              <a:t>secular reactions</a:t>
            </a:r>
          </a:p>
          <a:p>
            <a:pPr eaLnBrk="1" hangingPunct="1"/>
            <a:endParaRPr lang="en-GB" altLang="en-US" sz="2600" dirty="0" smtClean="0"/>
          </a:p>
          <a:p>
            <a:pPr eaLnBrk="1" hangingPunct="1">
              <a:buFont typeface="Arial" charset="0"/>
              <a:buNone/>
            </a:pPr>
            <a:r>
              <a:rPr lang="en-GB" altLang="en-US" sz="2600" dirty="0" smtClean="0"/>
              <a:t>Drawing these together – to a better understanding of the context in which we are working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3134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Religion in modern Europe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Two things are happening at once in (West) Europe</a:t>
            </a:r>
          </a:p>
          <a:p>
            <a:pPr marL="0" indent="0">
              <a:buNone/>
            </a:pPr>
            <a:endParaRPr lang="en-GB" sz="2600" dirty="0" smtClean="0"/>
          </a:p>
          <a:p>
            <a:r>
              <a:rPr lang="en-GB" sz="2600" dirty="0" smtClean="0"/>
              <a:t>at one and the same time Europeans are becoming both more secular and more religiously diverse</a:t>
            </a:r>
          </a:p>
          <a:p>
            <a:r>
              <a:rPr lang="en-GB" sz="2600" dirty="0"/>
              <a:t>t</a:t>
            </a:r>
            <a:r>
              <a:rPr lang="en-GB" sz="2600" dirty="0" smtClean="0"/>
              <a:t>he former is often seen as the privatization of belief; the latter enhances its </a:t>
            </a:r>
            <a:r>
              <a:rPr lang="en-GB" sz="2600" b="1" dirty="0" smtClean="0"/>
              <a:t>public</a:t>
            </a:r>
            <a:r>
              <a:rPr lang="en-GB" sz="2600" dirty="0" smtClean="0"/>
              <a:t> profile</a:t>
            </a:r>
          </a:p>
          <a:p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As a result we talk more about something that we do less</a:t>
            </a:r>
          </a:p>
          <a:p>
            <a:r>
              <a:rPr lang="en-GB" sz="2600" dirty="0"/>
              <a:t>a</a:t>
            </a:r>
            <a:r>
              <a:rPr lang="en-GB" sz="2600" dirty="0" smtClean="0"/>
              <a:t>n ill-informed and ill-mannered public debate </a:t>
            </a:r>
          </a:p>
          <a:p>
            <a:pPr marL="0" indent="0">
              <a:buNone/>
            </a:pPr>
            <a:r>
              <a:rPr lang="en-GB" sz="2600" dirty="0"/>
              <a:t> </a:t>
            </a:r>
            <a:r>
              <a:rPr lang="en-GB" sz="2600" dirty="0" smtClean="0"/>
              <a:t>   (including the debate about science and religion)</a:t>
            </a:r>
          </a:p>
          <a:p>
            <a:pPr marL="0" indent="0">
              <a:buNone/>
            </a:pPr>
            <a:endParaRPr lang="en-GB" sz="2600" dirty="0" smtClean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354608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Religion and welfare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State churches and welfare states</a:t>
            </a:r>
          </a:p>
          <a:p>
            <a:pPr marL="0" indent="0">
              <a:buNone/>
            </a:pPr>
            <a:r>
              <a:rPr lang="en-GB" sz="2600" dirty="0" smtClean="0"/>
              <a:t>Both exist in Europe; neither exist in the US – this is not a </a:t>
            </a:r>
            <a:r>
              <a:rPr lang="en-GB" sz="2600" dirty="0" smtClean="0"/>
              <a:t>coincidence (see below)</a:t>
            </a:r>
          </a:p>
          <a:p>
            <a:pPr marL="0" indent="0">
              <a:buNone/>
            </a:pPr>
            <a:r>
              <a:rPr lang="en-GB" sz="2600" dirty="0" smtClean="0"/>
              <a:t>Questions of entitlement – who ‘deserves’ welfare?</a:t>
            </a:r>
            <a:endParaRPr lang="en-GB" sz="2600" dirty="0" smtClean="0"/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Different theologies/ </a:t>
            </a:r>
            <a:r>
              <a:rPr lang="en-GB" sz="2600" dirty="0" err="1" smtClean="0"/>
              <a:t>ecclesiologies</a:t>
            </a:r>
            <a:r>
              <a:rPr lang="en-GB" sz="2600" dirty="0" smtClean="0"/>
              <a:t> – Lutheran, Catholic, Calvinist and Anglican – underpin different approaches to welfare provision and the role of the state within this</a:t>
            </a:r>
          </a:p>
          <a:p>
            <a:r>
              <a:rPr lang="en-GB" sz="2600" dirty="0" smtClean="0"/>
              <a:t>Nordic social democracy; Catholic tensions</a:t>
            </a:r>
          </a:p>
          <a:p>
            <a:r>
              <a:rPr lang="en-GB" sz="2600" dirty="0" smtClean="0"/>
              <a:t>the underlying point continues to resonate as the welfare state begins to recede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721370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Religion and mental 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/>
              <a:t>The </a:t>
            </a:r>
            <a:r>
              <a:rPr lang="en-GB" sz="2600" dirty="0" smtClean="0"/>
              <a:t>mental health needs of migrants</a:t>
            </a:r>
          </a:p>
          <a:p>
            <a:pPr marL="0" indent="0">
              <a:buNone/>
            </a:pPr>
            <a:r>
              <a:rPr lang="en-GB" sz="2600" dirty="0" smtClean="0"/>
              <a:t>Presenting with a religious narrative – the reactions of Western clinicians</a:t>
            </a:r>
          </a:p>
          <a:p>
            <a:r>
              <a:rPr lang="en-GB" sz="2600" dirty="0"/>
              <a:t>i</a:t>
            </a:r>
            <a:r>
              <a:rPr lang="en-GB" sz="2600" dirty="0" smtClean="0"/>
              <a:t>s religion necessarily delusional?</a:t>
            </a:r>
          </a:p>
          <a:p>
            <a:r>
              <a:rPr lang="en-GB" sz="2600" dirty="0"/>
              <a:t>d</a:t>
            </a:r>
            <a:r>
              <a:rPr lang="en-GB" sz="2600" dirty="0" smtClean="0"/>
              <a:t>iscerning the difference between forms of religion which do damage and those which become sources of healing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Nordic examples</a:t>
            </a:r>
          </a:p>
          <a:p>
            <a:pPr marL="0" indent="0">
              <a:buNone/>
            </a:pPr>
            <a:r>
              <a:rPr lang="en-GB" sz="2600" dirty="0"/>
              <a:t>T</a:t>
            </a:r>
            <a:r>
              <a:rPr lang="en-GB" sz="2600" dirty="0" smtClean="0"/>
              <a:t>he Spirituality and Psychiatry Special Interest Group (SPSIG) within the Royal College of Psychiatry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9556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Religious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smtClean="0"/>
              <a:t>Religion has returne</a:t>
            </a:r>
            <a:r>
              <a:rPr lang="en-GB" sz="2600" dirty="0" smtClean="0"/>
              <a:t>d to public debate revealing a worrying loss of religious literacy</a:t>
            </a: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In many parts of Europe, r</a:t>
            </a:r>
            <a:r>
              <a:rPr lang="en-GB" sz="2600" dirty="0" smtClean="0"/>
              <a:t>enewed </a:t>
            </a:r>
            <a:r>
              <a:rPr lang="en-GB" sz="2600" dirty="0" smtClean="0"/>
              <a:t>attention to an aspect of the curriculum that all too often has been ignored</a:t>
            </a:r>
          </a:p>
          <a:p>
            <a:pPr marL="0" indent="0">
              <a:buNone/>
            </a:pPr>
            <a:r>
              <a:rPr lang="en-GB" sz="2600" dirty="0" smtClean="0"/>
              <a:t>See the current Commission on Religious Education - </a:t>
            </a:r>
            <a:r>
              <a:rPr lang="en-GB" sz="2600" dirty="0" smtClean="0">
                <a:hlinkClick r:id="rId2"/>
              </a:rPr>
              <a:t>http://www.commissiononre.org.uk/</a:t>
            </a:r>
            <a:endParaRPr lang="en-GB" sz="2600" dirty="0" smtClean="0"/>
          </a:p>
          <a:p>
            <a:r>
              <a:rPr lang="en-GB" sz="2600" dirty="0"/>
              <a:t>t</a:t>
            </a:r>
            <a:r>
              <a:rPr lang="en-GB" sz="2600" dirty="0" smtClean="0"/>
              <a:t>here is much to be </a:t>
            </a:r>
            <a:r>
              <a:rPr lang="en-GB" sz="2600" dirty="0" smtClean="0"/>
              <a:t>done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2600" dirty="0" smtClean="0"/>
              <a:t>A greater urgency given the growing realization that secularization in Europe remains an exceptional case</a:t>
            </a:r>
            <a:endParaRPr lang="en-GB" sz="2600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9424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Europe as an exceptional case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b="1" dirty="0" smtClean="0"/>
              <a:t>The key question</a:t>
            </a:r>
            <a:r>
              <a:rPr lang="en-GB" sz="2600" dirty="0" smtClean="0"/>
              <a:t>: is Europe secular because it modern, or is Europe secular because it is European</a:t>
            </a:r>
            <a:r>
              <a:rPr lang="en-GB" sz="2600" dirty="0" smtClean="0"/>
              <a:t>?</a:t>
            </a:r>
            <a:endParaRPr lang="en-GB" sz="2600" dirty="0"/>
          </a:p>
          <a:p>
            <a:pPr marL="0" indent="0">
              <a:buNone/>
            </a:pPr>
            <a:endParaRPr lang="en-GB" sz="2600" dirty="0" smtClean="0"/>
          </a:p>
          <a:p>
            <a:pPr marL="0" indent="0">
              <a:buNone/>
            </a:pPr>
            <a:r>
              <a:rPr lang="en-GB" sz="2600" dirty="0" smtClean="0"/>
              <a:t>S</a:t>
            </a:r>
            <a:r>
              <a:rPr lang="en-GB" sz="2600" dirty="0" smtClean="0"/>
              <a:t>tructural </a:t>
            </a:r>
            <a:r>
              <a:rPr lang="en-GB" sz="2600" dirty="0" smtClean="0"/>
              <a:t>constraints</a:t>
            </a:r>
          </a:p>
          <a:p>
            <a:r>
              <a:rPr lang="en-GB" sz="2600" dirty="0"/>
              <a:t>a</a:t>
            </a:r>
            <a:r>
              <a:rPr lang="en-GB" sz="2600" dirty="0" smtClean="0"/>
              <a:t>t every level (national, regional and local) – Europe’s historic churches are embedded in territory</a:t>
            </a:r>
          </a:p>
          <a:p>
            <a:r>
              <a:rPr lang="en-GB" sz="2600" dirty="0"/>
              <a:t>s</a:t>
            </a:r>
            <a:r>
              <a:rPr lang="en-GB" sz="2600" dirty="0" smtClean="0"/>
              <a:t>table or static</a:t>
            </a:r>
            <a:r>
              <a:rPr lang="en-GB" sz="2600" dirty="0" smtClean="0"/>
              <a:t>?  The industrial revolution</a:t>
            </a:r>
          </a:p>
          <a:p>
            <a:endParaRPr lang="en-GB" sz="2600" dirty="0"/>
          </a:p>
          <a:p>
            <a:pPr marL="0" indent="0">
              <a:buNone/>
            </a:pPr>
            <a:r>
              <a:rPr lang="en-GB" sz="2600" dirty="0"/>
              <a:t>The European Enlightenment</a:t>
            </a:r>
          </a:p>
          <a:p>
            <a:r>
              <a:rPr lang="en-GB" sz="2600" dirty="0"/>
              <a:t>a freedom from belief</a:t>
            </a:r>
          </a:p>
          <a:p>
            <a:r>
              <a:rPr lang="en-GB" sz="2600" dirty="0"/>
              <a:t>the philosophies of science that underpin the social sciences</a:t>
            </a:r>
          </a:p>
          <a:p>
            <a:pPr marL="0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42185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American contrasts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600" dirty="0" smtClean="0"/>
              <a:t>Structural differences</a:t>
            </a:r>
          </a:p>
          <a:p>
            <a:r>
              <a:rPr lang="en-GB" sz="2600" dirty="0"/>
              <a:t>t</a:t>
            </a:r>
            <a:r>
              <a:rPr lang="en-GB" sz="2600" dirty="0" smtClean="0"/>
              <a:t>he congregation rather than the parish is the core building block – no embedding in territory</a:t>
            </a:r>
            <a:endParaRPr lang="en-GB" sz="2600" dirty="0"/>
          </a:p>
          <a:p>
            <a:r>
              <a:rPr lang="en-GB" sz="2600" dirty="0"/>
              <a:t>m</a:t>
            </a:r>
            <a:r>
              <a:rPr lang="en-GB" sz="2600" dirty="0" smtClean="0"/>
              <a:t>igrants who brought their versions of (mostly) Christian religion with them embedded easily into the growing cities of the federal state</a:t>
            </a:r>
          </a:p>
          <a:p>
            <a:r>
              <a:rPr lang="en-GB" sz="2600" dirty="0"/>
              <a:t>a</a:t>
            </a:r>
            <a:r>
              <a:rPr lang="en-GB" sz="2600" dirty="0" smtClean="0"/>
              <a:t>n upward spiral; economic, political and religious factors worked together → a vibrant religious market</a:t>
            </a:r>
          </a:p>
          <a:p>
            <a:endParaRPr lang="en-GB" sz="2600" dirty="0" smtClean="0"/>
          </a:p>
          <a:p>
            <a:pPr marL="0" indent="0">
              <a:buNone/>
            </a:pPr>
            <a:r>
              <a:rPr lang="en-GB" sz="2600" dirty="0"/>
              <a:t>The American Enlightenment</a:t>
            </a:r>
          </a:p>
          <a:p>
            <a:r>
              <a:rPr lang="en-GB" sz="2600" dirty="0"/>
              <a:t>a freedom to believe</a:t>
            </a:r>
          </a:p>
          <a:p>
            <a:pPr marL="0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12115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1115</Words>
  <Application>Microsoft Office PowerPoint</Application>
  <PresentationFormat>On-screen Show (4:3)</PresentationFormat>
  <Paragraphs>131</Paragraphs>
  <Slides>20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Office Theme</vt:lpstr>
      <vt:lpstr>1_Office Theme</vt:lpstr>
      <vt:lpstr>4_Office Theme</vt:lpstr>
      <vt:lpstr>Europe from without</vt:lpstr>
      <vt:lpstr>The steps in the argument</vt:lpstr>
      <vt:lpstr>Religion in modern Europe 1</vt:lpstr>
      <vt:lpstr>Religion in modern Europe 2</vt:lpstr>
      <vt:lpstr>Religion and welfare</vt:lpstr>
      <vt:lpstr>Religion and mental health</vt:lpstr>
      <vt:lpstr>Religious education</vt:lpstr>
      <vt:lpstr>Europe as an exceptional case</vt:lpstr>
      <vt:lpstr>American contrasts</vt:lpstr>
      <vt:lpstr>What is Europe not?</vt:lpstr>
      <vt:lpstr>PowerPoint Presentation</vt:lpstr>
      <vt:lpstr>The Enlightenment and social science</vt:lpstr>
      <vt:lpstr>Does this matter?</vt:lpstr>
      <vt:lpstr>The International Panel on Social Progress</vt:lpstr>
      <vt:lpstr>PowerPoint Presentation</vt:lpstr>
      <vt:lpstr>Chapter 16 in the ISSP report 1</vt:lpstr>
      <vt:lpstr>Chapter 16 in the ISSP report 2</vt:lpstr>
      <vt:lpstr>Further . . . </vt:lpstr>
      <vt:lpstr>In conclusion</vt:lpstr>
      <vt:lpstr>Key 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and Religion</dc:title>
  <dc:creator>Grace Davie</dc:creator>
  <cp:lastModifiedBy>Grace Davie</cp:lastModifiedBy>
  <cp:revision>32</cp:revision>
  <dcterms:created xsi:type="dcterms:W3CDTF">2018-01-15T15:35:13Z</dcterms:created>
  <dcterms:modified xsi:type="dcterms:W3CDTF">2018-04-16T10:06:25Z</dcterms:modified>
</cp:coreProperties>
</file>