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7" r:id="rId2"/>
    <p:sldId id="271" r:id="rId3"/>
    <p:sldId id="294" r:id="rId4"/>
    <p:sldId id="288" r:id="rId5"/>
    <p:sldId id="284" r:id="rId6"/>
    <p:sldId id="282" r:id="rId7"/>
    <p:sldId id="291" r:id="rId8"/>
    <p:sldId id="275" r:id="rId9"/>
    <p:sldId id="276" r:id="rId10"/>
    <p:sldId id="277" r:id="rId11"/>
    <p:sldId id="283" r:id="rId12"/>
    <p:sldId id="293" r:id="rId13"/>
    <p:sldId id="292" r:id="rId14"/>
    <p:sldId id="295" r:id="rId15"/>
    <p:sldId id="296" r:id="rId16"/>
    <p:sldId id="297" r:id="rId17"/>
    <p:sldId id="298" r:id="rId18"/>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F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65" autoAdjust="0"/>
    <p:restoredTop sz="58729"/>
  </p:normalViewPr>
  <p:slideViewPr>
    <p:cSldViewPr snapToGrid="0">
      <p:cViewPr varScale="1">
        <p:scale>
          <a:sx n="63" d="100"/>
          <a:sy n="63" d="100"/>
        </p:scale>
        <p:origin x="1448" y="176"/>
      </p:cViewPr>
      <p:guideLst/>
    </p:cSldViewPr>
  </p:slideViewPr>
  <p:notesTextViewPr>
    <p:cViewPr>
      <p:scale>
        <a:sx n="1" d="1"/>
        <a:sy n="1" d="1"/>
      </p:scale>
      <p:origin x="0" y="0"/>
    </p:cViewPr>
  </p:notesTextViewPr>
  <p:notesViewPr>
    <p:cSldViewPr snapToGrid="0">
      <p:cViewPr varScale="1">
        <p:scale>
          <a:sx n="68" d="100"/>
          <a:sy n="68" d="100"/>
        </p:scale>
        <p:origin x="2592"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B4E01-259C-490C-BC9A-82C83B3FBF11}" type="datetimeFigureOut">
              <a:rPr lang="en-BE" smtClean="0"/>
              <a:t>6/1/24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4B4B3-31AD-48FF-AC12-658DF94372FD}" type="slidenum">
              <a:rPr lang="en-BE" smtClean="0"/>
              <a:t>‹#›</a:t>
            </a:fld>
            <a:endParaRPr lang="en-BE"/>
          </a:p>
        </p:txBody>
      </p:sp>
    </p:spTree>
    <p:extLst>
      <p:ext uri="{BB962C8B-B14F-4D97-AF65-F5344CB8AC3E}">
        <p14:creationId xmlns:p14="http://schemas.microsoft.com/office/powerpoint/2010/main" val="33639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FR" sz="1800" dirty="0">
                <a:effectLst/>
                <a:latin typeface="Calibri" panose="020F0502020204030204" pitchFamily="34" charset="0"/>
                <a:ea typeface="Calibri" panose="020F0502020204030204" pitchFamily="34" charset="0"/>
                <a:cs typeface="Times New Roman" panose="02020603050405020304" pitchFamily="18" charset="0"/>
              </a:rPr>
            </a:br>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1</a:t>
            </a:fld>
            <a:endParaRPr lang="en-BE"/>
          </a:p>
        </p:txBody>
      </p:sp>
    </p:spTree>
    <p:extLst>
      <p:ext uri="{BB962C8B-B14F-4D97-AF65-F5344CB8AC3E}">
        <p14:creationId xmlns:p14="http://schemas.microsoft.com/office/powerpoint/2010/main" val="16272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10</a:t>
            </a:fld>
            <a:endParaRPr lang="en-BE"/>
          </a:p>
        </p:txBody>
      </p:sp>
    </p:spTree>
    <p:extLst>
      <p:ext uri="{BB962C8B-B14F-4D97-AF65-F5344CB8AC3E}">
        <p14:creationId xmlns:p14="http://schemas.microsoft.com/office/powerpoint/2010/main" val="395738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4B4B4B3-31AD-48FF-AC12-658DF94372FD}" type="slidenum">
              <a:rPr lang="en-BE" smtClean="0"/>
              <a:t>11</a:t>
            </a:fld>
            <a:endParaRPr lang="en-BE"/>
          </a:p>
        </p:txBody>
      </p:sp>
    </p:spTree>
    <p:extLst>
      <p:ext uri="{BB962C8B-B14F-4D97-AF65-F5344CB8AC3E}">
        <p14:creationId xmlns:p14="http://schemas.microsoft.com/office/powerpoint/2010/main" val="196887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4B4B4B3-31AD-48FF-AC12-658DF94372FD}" type="slidenum">
              <a:rPr lang="en-BE" smtClean="0"/>
              <a:t>12</a:t>
            </a:fld>
            <a:endParaRPr lang="en-BE"/>
          </a:p>
        </p:txBody>
      </p:sp>
    </p:spTree>
    <p:extLst>
      <p:ext uri="{BB962C8B-B14F-4D97-AF65-F5344CB8AC3E}">
        <p14:creationId xmlns:p14="http://schemas.microsoft.com/office/powerpoint/2010/main" val="410849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42424"/>
                </a:solidFill>
                <a:effectLst/>
                <a:latin typeface="Segoe UI" panose="020B0502040204020203" pitchFamily="34" charset="0"/>
              </a:rPr>
              <a:t>Some honeysuckle. Little drops of sweet ideas</a:t>
            </a:r>
            <a:br>
              <a:rPr lang="en-GB" b="0" i="0" u="none" strike="noStrike" dirty="0">
                <a:solidFill>
                  <a:srgbClr val="242424"/>
                </a:solidFill>
                <a:effectLst/>
                <a:latin typeface="Segoe UI" panose="020B0502040204020203" pitchFamily="34" charset="0"/>
              </a:rPr>
            </a:br>
            <a:br>
              <a:rPr lang="en-GB" b="0" i="0" u="none" strike="noStrike" dirty="0">
                <a:solidFill>
                  <a:srgbClr val="242424"/>
                </a:solidFill>
                <a:effectLst/>
                <a:latin typeface="Segoe UI" panose="020B0502040204020203" pitchFamily="34"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FR" sz="1800" b="1" kern="100" dirty="0">
                <a:effectLst/>
                <a:latin typeface="Calibri" panose="020F0502020204030204" pitchFamily="34" charset="0"/>
                <a:ea typeface="Calibri" panose="020F0502020204030204" pitchFamily="34" charset="0"/>
                <a:cs typeface="Times New Roman" panose="02020603050405020304" pitchFamily="18" charset="0"/>
              </a:rPr>
              <a:t>Be on the lookout and call for: </a:t>
            </a:r>
          </a:p>
          <a:p>
            <a:endParaRPr lang="en-FR"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0" i="0" u="none" strike="noStrike" dirty="0">
                <a:solidFill>
                  <a:srgbClr val="242424"/>
                </a:solidFill>
                <a:effectLst/>
                <a:latin typeface="Segoe UI" panose="020B0502040204020203" pitchFamily="34" charset="0"/>
              </a:rPr>
              <a:t>- Communications - keep an eye out for the publications of the Diocese, use the Diocese and CofE websites.  </a:t>
            </a:r>
            <a:br>
              <a:rPr lang="en-GB" sz="1800" b="0" i="0" u="none" strike="noStrike" dirty="0">
                <a:solidFill>
                  <a:srgbClr val="242424"/>
                </a:solidFill>
                <a:effectLst/>
                <a:latin typeface="Segoe UI" panose="020B0502040204020203" pitchFamily="34" charset="0"/>
              </a:rPr>
            </a:br>
            <a:br>
              <a:rPr lang="en-GB" sz="1800" b="0" i="0" u="none" strike="noStrike" dirty="0">
                <a:solidFill>
                  <a:srgbClr val="242424"/>
                </a:solidFill>
                <a:effectLst/>
                <a:latin typeface="Segoe UI" panose="020B0502040204020203" pitchFamily="34" charset="0"/>
              </a:rPr>
            </a:br>
            <a:r>
              <a:rPr lang="en-GB" sz="1800" b="0" i="0" u="none" strike="noStrike" dirty="0">
                <a:solidFill>
                  <a:srgbClr val="242424"/>
                </a:solidFill>
                <a:effectLst/>
                <a:latin typeface="Segoe UI" panose="020B0502040204020203" pitchFamily="34" charset="0"/>
              </a:rPr>
              <a:t>- When the archdeaconry gets an AEO, tell that person what you need. In the meantime, tell me and C4C group…   </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DATA LOVERS, documentalists, people who like the challenge of working with data. </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As we are handing out grants, we need a volunteer, someone to organize our files, our CMS. </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nd young or old engineers who can create an app for our travel to make it easier.</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SCIENTISTS, environmental, professors, published writers, to make periodic statements for the C4CWG about certain environmental problems, explain carbon emissions, tipping points, planetary limits etc.  </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BUILDING ENGINEERS: anyone involved in building energy efficiency, energy audits. Goal to coach various chaplaincies</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FUNDRAISERS </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We need to raise funds to hire more people, to build databases, to educate</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WITNESSES  Church members from countries struck by the climate emergency. </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To witness, to tell their stories. We need their point of view. </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NATURE CONSERANCY: Our church members who are involved in </a:t>
            </a:r>
            <a:r>
              <a:rPr lang="en-FR" sz="1800" b="1" kern="100" dirty="0">
                <a:effectLst/>
                <a:latin typeface="Calibri" panose="020F0502020204030204" pitchFamily="34" charset="0"/>
                <a:ea typeface="Calibri" panose="020F0502020204030204" pitchFamily="34" charset="0"/>
                <a:cs typeface="Times New Roman" panose="02020603050405020304" pitchFamily="18" charset="0"/>
              </a:rPr>
              <a:t>nature conservancy</a:t>
            </a: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or who have contacts with local nature organizations.  To teach gardening, composting, birdwatching to young and old. </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EDUCATORS</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Local climate awareness workshops. Bring them into your churches. Invite guest speakers, scientists, environmentalists, people who can teach your church members. </a:t>
            </a: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br>
              <a:rPr lang="en-FR" sz="1800" kern="100" dirty="0">
                <a:effectLst/>
                <a:latin typeface="Calibri" panose="020F0502020204030204" pitchFamily="34" charset="0"/>
                <a:ea typeface="Calibri" panose="020F0502020204030204" pitchFamily="34" charset="0"/>
                <a:cs typeface="Times New Roman" panose="02020603050405020304" pitchFamily="18" charset="0"/>
              </a:rPr>
            </a:b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PREACHERS: There has been a call to return to revive the work of Elizabeth Bussmann in facilitating the creation of lovely sermons on creation. Say, informal zoom workshops where preachers can in small chat rooms try out their sermons and get advice from others. For that we need some mentors and some learners, and any one person can be both. Elizabeth Bussman has started another Website if you haven’t seen it. LINK</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COMMUNICATORS who can write up a fun article or make a cool video on what your church is doing to build awareness and to lower carbon emissions. </a:t>
            </a:r>
          </a:p>
          <a:p>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Conclusion</a:t>
            </a:r>
          </a:p>
          <a:p>
            <a:pPr marL="285750" indent="-285750">
              <a:buFont typeface="Arial" panose="020B0604020202020204" pitchFamily="34" charset="0"/>
              <a:buChar char="•"/>
            </a:pP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Lowering Carbon’s Emmissions is doing God’s work. </a:t>
            </a:r>
          </a:p>
          <a:p>
            <a:pPr marL="285750" indent="-285750">
              <a:buFont typeface="Arial" panose="020B0604020202020204" pitchFamily="34" charset="0"/>
              <a:buChar char="•"/>
            </a:pP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It’s cleaning up our mess. </a:t>
            </a:r>
          </a:p>
          <a:p>
            <a:pPr marL="285750" indent="-285750">
              <a:buFont typeface="Arial" panose="020B0604020202020204" pitchFamily="34" charset="0"/>
              <a:buChar char="•"/>
            </a:pP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It’s holy. </a:t>
            </a:r>
          </a:p>
          <a:p>
            <a:pPr marL="285750" indent="-285750">
              <a:buFont typeface="Arial" panose="020B0604020202020204" pitchFamily="34" charset="0"/>
              <a:buChar char="•"/>
            </a:pPr>
            <a:r>
              <a:rPr lang="en-FR" sz="1800" kern="100" dirty="0">
                <a:effectLst/>
                <a:latin typeface="Calibri" panose="020F0502020204030204" pitchFamily="34" charset="0"/>
                <a:ea typeface="Calibri" panose="020F0502020204030204" pitchFamily="34" charset="0"/>
                <a:cs typeface="Times New Roman" panose="02020603050405020304" pitchFamily="18" charset="0"/>
              </a:rPr>
              <a:t>It’s loving God and neighbor</a:t>
            </a:r>
          </a:p>
          <a:p>
            <a:r>
              <a:rPr lang="en-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242424"/>
              </a:solidFill>
              <a:effectLst/>
              <a:latin typeface="Segoe UI" panose="020B0502040204020203" pitchFamily="34" charset="0"/>
            </a:endParaRPr>
          </a:p>
          <a:p>
            <a:endParaRPr lang="en-FR" dirty="0"/>
          </a:p>
        </p:txBody>
      </p:sp>
      <p:sp>
        <p:nvSpPr>
          <p:cNvPr id="4" name="Slide Number Placeholder 3"/>
          <p:cNvSpPr>
            <a:spLocks noGrp="1"/>
          </p:cNvSpPr>
          <p:nvPr>
            <p:ph type="sldNum" sz="quarter" idx="5"/>
          </p:nvPr>
        </p:nvSpPr>
        <p:spPr/>
        <p:txBody>
          <a:bodyPr/>
          <a:lstStyle/>
          <a:p>
            <a:fld id="{B4B4B4B3-31AD-48FF-AC12-658DF94372FD}" type="slidenum">
              <a:rPr lang="en-BE" smtClean="0"/>
              <a:t>13</a:t>
            </a:fld>
            <a:endParaRPr lang="en-BE"/>
          </a:p>
        </p:txBody>
      </p:sp>
    </p:spTree>
    <p:extLst>
      <p:ext uri="{BB962C8B-B14F-4D97-AF65-F5344CB8AC3E}">
        <p14:creationId xmlns:p14="http://schemas.microsoft.com/office/powerpoint/2010/main" val="170243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4B4B4B3-31AD-48FF-AC12-658DF94372FD}" type="slidenum">
              <a:rPr lang="en-BE" smtClean="0"/>
              <a:t>14</a:t>
            </a:fld>
            <a:endParaRPr lang="en-BE"/>
          </a:p>
        </p:txBody>
      </p:sp>
    </p:spTree>
    <p:extLst>
      <p:ext uri="{BB962C8B-B14F-4D97-AF65-F5344CB8AC3E}">
        <p14:creationId xmlns:p14="http://schemas.microsoft.com/office/powerpoint/2010/main" val="313970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4B4B4B3-31AD-48FF-AC12-658DF94372FD}" type="slidenum">
              <a:rPr lang="en-BE" smtClean="0"/>
              <a:t>17</a:t>
            </a:fld>
            <a:endParaRPr lang="en-BE"/>
          </a:p>
        </p:txBody>
      </p:sp>
    </p:spTree>
    <p:extLst>
      <p:ext uri="{BB962C8B-B14F-4D97-AF65-F5344CB8AC3E}">
        <p14:creationId xmlns:p14="http://schemas.microsoft.com/office/powerpoint/2010/main" val="325661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2</a:t>
            </a:fld>
            <a:endParaRPr lang="en-BE"/>
          </a:p>
        </p:txBody>
      </p:sp>
    </p:spTree>
    <p:extLst>
      <p:ext uri="{BB962C8B-B14F-4D97-AF65-F5344CB8AC3E}">
        <p14:creationId xmlns:p14="http://schemas.microsoft.com/office/powerpoint/2010/main" val="99953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3</a:t>
            </a:fld>
            <a:endParaRPr lang="en-BE"/>
          </a:p>
        </p:txBody>
      </p:sp>
    </p:spTree>
    <p:extLst>
      <p:ext uri="{BB962C8B-B14F-4D97-AF65-F5344CB8AC3E}">
        <p14:creationId xmlns:p14="http://schemas.microsoft.com/office/powerpoint/2010/main" val="413888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4</a:t>
            </a:fld>
            <a:endParaRPr lang="en-BE"/>
          </a:p>
        </p:txBody>
      </p:sp>
    </p:spTree>
    <p:extLst>
      <p:ext uri="{BB962C8B-B14F-4D97-AF65-F5344CB8AC3E}">
        <p14:creationId xmlns:p14="http://schemas.microsoft.com/office/powerpoint/2010/main" val="411746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5</a:t>
            </a:fld>
            <a:endParaRPr lang="en-BE"/>
          </a:p>
        </p:txBody>
      </p:sp>
    </p:spTree>
    <p:extLst>
      <p:ext uri="{BB962C8B-B14F-4D97-AF65-F5344CB8AC3E}">
        <p14:creationId xmlns:p14="http://schemas.microsoft.com/office/powerpoint/2010/main" val="246387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4B4B4B3-31AD-48FF-AC12-658DF94372FD}" type="slidenum">
              <a:rPr lang="en-BE" smtClean="0"/>
              <a:t>6</a:t>
            </a:fld>
            <a:endParaRPr lang="en-BE"/>
          </a:p>
        </p:txBody>
      </p:sp>
    </p:spTree>
    <p:extLst>
      <p:ext uri="{BB962C8B-B14F-4D97-AF65-F5344CB8AC3E}">
        <p14:creationId xmlns:p14="http://schemas.microsoft.com/office/powerpoint/2010/main" val="329553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fontAlgn="base">
              <a:buFontTx/>
              <a:buChar char="-"/>
            </a:pPr>
            <a:endParaRPr lang="en-GB" b="0" i="0" u="none" strike="noStrike" dirty="0">
              <a:solidFill>
                <a:srgbClr val="242424"/>
              </a:solidFill>
              <a:effectLst/>
              <a:latin typeface="Segoe UI" panose="020B0502040204020203" pitchFamily="34" charset="0"/>
            </a:endParaRPr>
          </a:p>
          <a:p>
            <a:pPr marL="171450" indent="-171450" algn="l" fontAlgn="base">
              <a:buFontTx/>
              <a:buChar char="-"/>
            </a:pPr>
            <a:endParaRPr lang="en-GB" b="0" i="0" u="none" strike="noStrike" dirty="0">
              <a:solidFill>
                <a:srgbClr val="242424"/>
              </a:solidFill>
              <a:effectLst/>
              <a:latin typeface="Segoe UI" panose="020B0502040204020203" pitchFamily="34" charset="0"/>
            </a:endParaRPr>
          </a:p>
          <a:p>
            <a:endParaRPr lang="LID4096" dirty="0"/>
          </a:p>
        </p:txBody>
      </p:sp>
      <p:sp>
        <p:nvSpPr>
          <p:cNvPr id="4" name="Slide Number Placeholder 3"/>
          <p:cNvSpPr>
            <a:spLocks noGrp="1"/>
          </p:cNvSpPr>
          <p:nvPr>
            <p:ph type="sldNum" sz="quarter" idx="5"/>
          </p:nvPr>
        </p:nvSpPr>
        <p:spPr/>
        <p:txBody>
          <a:bodyPr/>
          <a:lstStyle/>
          <a:p>
            <a:fld id="{B4B4B4B3-31AD-48FF-AC12-658DF94372FD}" type="slidenum">
              <a:rPr lang="en-BE" smtClean="0"/>
              <a:t>7</a:t>
            </a:fld>
            <a:endParaRPr lang="en-BE"/>
          </a:p>
        </p:txBody>
      </p:sp>
    </p:spTree>
    <p:extLst>
      <p:ext uri="{BB962C8B-B14F-4D97-AF65-F5344CB8AC3E}">
        <p14:creationId xmlns:p14="http://schemas.microsoft.com/office/powerpoint/2010/main" val="181443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8</a:t>
            </a:fld>
            <a:endParaRPr lang="en-BE"/>
          </a:p>
        </p:txBody>
      </p:sp>
    </p:spTree>
    <p:extLst>
      <p:ext uri="{BB962C8B-B14F-4D97-AF65-F5344CB8AC3E}">
        <p14:creationId xmlns:p14="http://schemas.microsoft.com/office/powerpoint/2010/main" val="60937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B4B4B4B3-31AD-48FF-AC12-658DF94372FD}" type="slidenum">
              <a:rPr lang="en-BE" smtClean="0"/>
              <a:t>9</a:t>
            </a:fld>
            <a:endParaRPr lang="en-BE"/>
          </a:p>
        </p:txBody>
      </p:sp>
    </p:spTree>
    <p:extLst>
      <p:ext uri="{BB962C8B-B14F-4D97-AF65-F5344CB8AC3E}">
        <p14:creationId xmlns:p14="http://schemas.microsoft.com/office/powerpoint/2010/main" val="129242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2CA-1656-40D0-9047-95831B872D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ADA46B8B-C68B-44DC-A3A2-56E110524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E569D6F9-A4B4-499D-A498-D5127A1D30D6}"/>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5" name="Footer Placeholder 4">
            <a:extLst>
              <a:ext uri="{FF2B5EF4-FFF2-40B4-BE49-F238E27FC236}">
                <a16:creationId xmlns:a16="http://schemas.microsoft.com/office/drawing/2014/main" id="{BC654C93-3924-4FEB-AFC9-E123AAFB805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D0C003C-54A2-4F50-A67A-BA3C174C2CC4}"/>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194028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E220-D288-41BE-A56F-DF54C09A1467}"/>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56387EB2-810C-4BF6-BCE7-3A2979843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D60828E-83A7-4FA8-BF69-E6D4EE5046CF}"/>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5" name="Footer Placeholder 4">
            <a:extLst>
              <a:ext uri="{FF2B5EF4-FFF2-40B4-BE49-F238E27FC236}">
                <a16:creationId xmlns:a16="http://schemas.microsoft.com/office/drawing/2014/main" id="{D5B12347-0488-4A0A-B122-7CF3A9CB3A2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0CDA01-AF5B-4D07-B42D-77DC5F29511C}"/>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346030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A232E-2201-47EB-8766-88907EC1B8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0F2F2974-5E11-4339-A5D8-B3DB3643B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136B563-6AB5-48DE-8636-EFD3D5F35D6A}"/>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5" name="Footer Placeholder 4">
            <a:extLst>
              <a:ext uri="{FF2B5EF4-FFF2-40B4-BE49-F238E27FC236}">
                <a16:creationId xmlns:a16="http://schemas.microsoft.com/office/drawing/2014/main" id="{77B41DA9-E7B7-4579-97C3-31E51393D70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2A33A30-45A9-4779-91BC-65D1BCBECBC0}"/>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401086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D46B-CF3A-49FB-A32D-CF6429CD633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94C6206-9829-43DB-81CB-B552A96EC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F0BE311-C211-4EDE-9A78-756D4E8C1948}"/>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5" name="Footer Placeholder 4">
            <a:extLst>
              <a:ext uri="{FF2B5EF4-FFF2-40B4-BE49-F238E27FC236}">
                <a16:creationId xmlns:a16="http://schemas.microsoft.com/office/drawing/2014/main" id="{4BB26354-D646-47B3-AE19-0BED90ED178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F2A1AF1-767E-4C0E-BC7B-C4AD47C12D58}"/>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387140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8193-FC90-481A-A97F-519F2266C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6E57BC96-930B-43A7-96EE-95C6FF9FF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44F53-467C-4342-B3CC-B51A370DF15D}"/>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5" name="Footer Placeholder 4">
            <a:extLst>
              <a:ext uri="{FF2B5EF4-FFF2-40B4-BE49-F238E27FC236}">
                <a16:creationId xmlns:a16="http://schemas.microsoft.com/office/drawing/2014/main" id="{BCB89F06-32D0-4659-92A2-5A1B4BF9851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747EC21-8E02-404A-B065-BBB23818605B}"/>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179946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BF6E-0B48-40B8-9A6A-35DC05B8C425}"/>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C1ED15A-DA7C-411C-A6CB-4168387FDE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08D82272-1594-4DDA-8256-07149C06E9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AE2A224E-CE60-4B79-BB0B-6A2D22956F31}"/>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6" name="Footer Placeholder 5">
            <a:extLst>
              <a:ext uri="{FF2B5EF4-FFF2-40B4-BE49-F238E27FC236}">
                <a16:creationId xmlns:a16="http://schemas.microsoft.com/office/drawing/2014/main" id="{4083E291-FD69-43B0-B693-C0830854474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E18B525-8886-4A7E-9986-9920770E62CB}"/>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236510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B1DB-9E28-4CB9-82D6-C45AE411E7E3}"/>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5C9026F-0258-4956-96DB-ADD816A2E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3EB1D-EAD7-4890-958A-82F3452B4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771BBB98-27E7-4971-A569-3A449605D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F8AF18-8396-4A5F-B31E-436932EE9E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FDC34DE9-C835-44E0-8268-BE41BE52142F}"/>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8" name="Footer Placeholder 7">
            <a:extLst>
              <a:ext uri="{FF2B5EF4-FFF2-40B4-BE49-F238E27FC236}">
                <a16:creationId xmlns:a16="http://schemas.microsoft.com/office/drawing/2014/main" id="{CCE82722-6102-469A-A962-125F72AEDB39}"/>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3288594-CF91-4882-933F-0F92F5A82B4E}"/>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2796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D42E-6E6F-41AA-A65A-5AF21FF2503A}"/>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22BBF224-081B-4283-A703-B2B20F600A42}"/>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4" name="Footer Placeholder 3">
            <a:extLst>
              <a:ext uri="{FF2B5EF4-FFF2-40B4-BE49-F238E27FC236}">
                <a16:creationId xmlns:a16="http://schemas.microsoft.com/office/drawing/2014/main" id="{64AF3F0C-9AB7-46C3-AC2A-0313B9F125AC}"/>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D631F567-B1A8-44B9-A8C0-B9C5375DA670}"/>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221951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C0C7B-D902-421B-86B3-C89B421D223B}"/>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3" name="Footer Placeholder 2">
            <a:extLst>
              <a:ext uri="{FF2B5EF4-FFF2-40B4-BE49-F238E27FC236}">
                <a16:creationId xmlns:a16="http://schemas.microsoft.com/office/drawing/2014/main" id="{2A6042EE-97C8-48F8-8D44-2AD45401DB6E}"/>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0EFED224-4D60-4050-A694-4E5F70BD11A2}"/>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70250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B0BB-2209-47F5-97DA-0452174EE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28DCC367-054A-484F-B733-A2FBC57322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E7A701E3-E994-4D0A-9CF9-1F4CFD151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9A321-F2C4-492A-A228-49FAC0BA6EE1}"/>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6" name="Footer Placeholder 5">
            <a:extLst>
              <a:ext uri="{FF2B5EF4-FFF2-40B4-BE49-F238E27FC236}">
                <a16:creationId xmlns:a16="http://schemas.microsoft.com/office/drawing/2014/main" id="{0EA6610B-1D53-4BB2-A492-B83C6F74267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5EB2390-647A-4847-8C77-21D4C9A4C6DD}"/>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377866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88AB-272A-46D9-BFDF-FB9211107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6A5CC7E9-86C7-49DB-B2E2-4E9E9D521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549EF0D0-0F46-421B-A19F-24508DDF6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7B1A8-10F8-4AE5-948C-934E8E610E79}"/>
              </a:ext>
            </a:extLst>
          </p:cNvPr>
          <p:cNvSpPr>
            <a:spLocks noGrp="1"/>
          </p:cNvSpPr>
          <p:nvPr>
            <p:ph type="dt" sz="half" idx="10"/>
          </p:nvPr>
        </p:nvSpPr>
        <p:spPr/>
        <p:txBody>
          <a:bodyPr/>
          <a:lstStyle/>
          <a:p>
            <a:fld id="{38588E48-9327-415D-942B-54C4C82FEBE6}" type="datetimeFigureOut">
              <a:rPr lang="en-BE" smtClean="0"/>
              <a:t>6/1/24</a:t>
            </a:fld>
            <a:endParaRPr lang="en-BE"/>
          </a:p>
        </p:txBody>
      </p:sp>
      <p:sp>
        <p:nvSpPr>
          <p:cNvPr id="6" name="Footer Placeholder 5">
            <a:extLst>
              <a:ext uri="{FF2B5EF4-FFF2-40B4-BE49-F238E27FC236}">
                <a16:creationId xmlns:a16="http://schemas.microsoft.com/office/drawing/2014/main" id="{8146B46A-4C46-4B2F-ABE5-5F8E617B3D3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869EBBB-DEBC-4AF5-B3E5-E58F677F5C3C}"/>
              </a:ext>
            </a:extLst>
          </p:cNvPr>
          <p:cNvSpPr>
            <a:spLocks noGrp="1"/>
          </p:cNvSpPr>
          <p:nvPr>
            <p:ph type="sldNum" sz="quarter" idx="12"/>
          </p:nvPr>
        </p:nvSpPr>
        <p:spPr/>
        <p:txBody>
          <a:bodyPr/>
          <a:lstStyle/>
          <a:p>
            <a:fld id="{26A86420-73FE-4660-9BC5-2DC03305D514}" type="slidenum">
              <a:rPr lang="en-BE" smtClean="0"/>
              <a:t>‹#›</a:t>
            </a:fld>
            <a:endParaRPr lang="en-BE"/>
          </a:p>
        </p:txBody>
      </p:sp>
    </p:spTree>
    <p:extLst>
      <p:ext uri="{BB962C8B-B14F-4D97-AF65-F5344CB8AC3E}">
        <p14:creationId xmlns:p14="http://schemas.microsoft.com/office/powerpoint/2010/main" val="190324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52333-E9AA-48E9-8F66-DB2BC2AC2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9D56BA45-7476-4F87-BBB7-C84442967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1AB5C4E-42CB-4B28-BC49-44F8B1989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88E48-9327-415D-942B-54C4C82FEBE6}" type="datetimeFigureOut">
              <a:rPr lang="en-BE" smtClean="0"/>
              <a:t>6/1/24</a:t>
            </a:fld>
            <a:endParaRPr lang="en-BE"/>
          </a:p>
        </p:txBody>
      </p:sp>
      <p:sp>
        <p:nvSpPr>
          <p:cNvPr id="5" name="Footer Placeholder 4">
            <a:extLst>
              <a:ext uri="{FF2B5EF4-FFF2-40B4-BE49-F238E27FC236}">
                <a16:creationId xmlns:a16="http://schemas.microsoft.com/office/drawing/2014/main" id="{0A45EF7C-2CB6-48F9-8EA1-853A4D82A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C1ABC3CB-BD3F-48D9-888E-A67698C70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86420-73FE-4660-9BC5-2DC03305D514}" type="slidenum">
              <a:rPr lang="en-BE" smtClean="0"/>
              <a:t>‹#›</a:t>
            </a:fld>
            <a:endParaRPr lang="en-BE"/>
          </a:p>
        </p:txBody>
      </p:sp>
    </p:spTree>
    <p:extLst>
      <p:ext uri="{BB962C8B-B14F-4D97-AF65-F5344CB8AC3E}">
        <p14:creationId xmlns:p14="http://schemas.microsoft.com/office/powerpoint/2010/main" val="3554150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greenchristian.org.uk/" TargetMode="External"/><Relationship Id="rId3" Type="http://schemas.openxmlformats.org/officeDocument/2006/relationships/hyperlink" Target="https://ecochurch.arocha.org.uk/" TargetMode="External"/><Relationship Id="rId7" Type="http://schemas.openxmlformats.org/officeDocument/2006/relationships/hyperlink" Target="https://www.arocha.org/en/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360carbon.org/" TargetMode="External"/><Relationship Id="rId5" Type="http://schemas.openxmlformats.org/officeDocument/2006/relationships/hyperlink" Target="https://www.churchofengland.org/resources/churchcare/net-zero-carbon-church/practical-path-net-zero-carbon-churches" TargetMode="External"/><Relationship Id="rId4" Type="http://schemas.openxmlformats.org/officeDocument/2006/relationships/hyperlink" Target="https://www.churchofengland.org/about/policy-and-thinking/our-views/environment-and-climate-change/about-our-environment/energy-footprint-too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tyourservice.arocha.org/en/" TargetMode="External"/><Relationship Id="rId2" Type="http://schemas.openxmlformats.org/officeDocument/2006/relationships/hyperlink" Target="https://greenchristian.org.uk/" TargetMode="External"/><Relationship Id="rId1" Type="http://schemas.openxmlformats.org/officeDocument/2006/relationships/slideLayout" Target="../slideLayouts/slideLayout2.xml"/><Relationship Id="rId6" Type="http://schemas.openxmlformats.org/officeDocument/2006/relationships/hyperlink" Target="http://www.christian-ecology.org.uk/hymns.htm" TargetMode="External"/><Relationship Id="rId5" Type="http://schemas.openxmlformats.org/officeDocument/2006/relationships/hyperlink" Target="https://www.ecocongregationscotland.org/materials/ideas-for-action/spiritual-living/celebrating-creation/" TargetMode="External"/><Relationship Id="rId4" Type="http://schemas.openxmlformats.org/officeDocument/2006/relationships/hyperlink" Target="https://iona.org.uk/resourc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hristianclimateaction.org/" TargetMode="External"/><Relationship Id="rId7" Type="http://schemas.openxmlformats.org/officeDocument/2006/relationships/hyperlink" Target="http://www.ecen.org/" TargetMode="External"/><Relationship Id="rId2" Type="http://schemas.openxmlformats.org/officeDocument/2006/relationships/hyperlink" Target="https://greenchristian.org.uk/" TargetMode="External"/><Relationship Id="rId1" Type="http://schemas.openxmlformats.org/officeDocument/2006/relationships/slideLayout" Target="../slideLayouts/slideLayout2.xml"/><Relationship Id="rId6" Type="http://schemas.openxmlformats.org/officeDocument/2006/relationships/hyperlink" Target="https://350.org/about/" TargetMode="External"/><Relationship Id="rId5" Type="http://schemas.openxmlformats.org/officeDocument/2006/relationships/hyperlink" Target="https://craftivist-collective.com/blog/2020/01/be-a-change-maker-not-just-a-world-worrier/" TargetMode="External"/><Relationship Id="rId4" Type="http://schemas.openxmlformats.org/officeDocument/2006/relationships/hyperlink" Target="https://christianclimateaction.b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pcc.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se-ed.co.uk/a-collated-list-of-online-climate-change-learning-resources/" TargetMode="External"/><Relationship Id="rId4" Type="http://schemas.openxmlformats.org/officeDocument/2006/relationships/hyperlink" Target="https://www.stockholmresilienc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051F7A-7F88-D161-DB54-B4DC46287AC7}"/>
              </a:ext>
            </a:extLst>
          </p:cNvPr>
          <p:cNvPicPr>
            <a:picLocks noChangeAspect="1"/>
          </p:cNvPicPr>
          <p:nvPr/>
        </p:nvPicPr>
        <p:blipFill rotWithShape="1">
          <a:blip r:embed="rId3"/>
          <a:srcRect t="5324" r="4864" b="7322"/>
          <a:stretch/>
        </p:blipFill>
        <p:spPr>
          <a:xfrm>
            <a:off x="1334125" y="0"/>
            <a:ext cx="9741222" cy="6708224"/>
          </a:xfrm>
          <a:prstGeom prst="rect">
            <a:avLst/>
          </a:prstGeom>
        </p:spPr>
      </p:pic>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p:txBody>
          <a:bodyPr>
            <a:normAutofit/>
          </a:bodyPr>
          <a:lstStyle/>
          <a:p>
            <a:pPr marL="0" indent="0">
              <a:spcAft>
                <a:spcPts val="1200"/>
              </a:spcAft>
              <a:buNone/>
            </a:pPr>
            <a:endParaRPr lang="en-BE" dirty="0"/>
          </a:p>
          <a:p>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52263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705929" y="2506662"/>
            <a:ext cx="10515600" cy="4351338"/>
          </a:xfrm>
        </p:spPr>
        <p:txBody>
          <a:bodyPr>
            <a:normAutofit/>
          </a:bodyPr>
          <a:lstStyle/>
          <a:p>
            <a:pPr>
              <a:spcAft>
                <a:spcPts val="1200"/>
              </a:spcAft>
            </a:pPr>
            <a:r>
              <a:rPr lang="en-GB" dirty="0"/>
              <a:t>1st September – 4</a:t>
            </a:r>
            <a:r>
              <a:rPr lang="en-GB" baseline="30000" dirty="0"/>
              <a:t>th</a:t>
            </a:r>
            <a:r>
              <a:rPr lang="en-GB" dirty="0"/>
              <a:t> October </a:t>
            </a:r>
          </a:p>
          <a:p>
            <a:pPr>
              <a:spcAft>
                <a:spcPts val="1200"/>
              </a:spcAft>
            </a:pPr>
            <a:r>
              <a:rPr lang="en-GB" dirty="0"/>
              <a:t>Celebrate with range of activities </a:t>
            </a:r>
            <a:endParaRPr lang="en-BE" dirty="0"/>
          </a:p>
          <a:p>
            <a:pPr>
              <a:spcAft>
                <a:spcPts val="1200"/>
              </a:spcAft>
            </a:pPr>
            <a:r>
              <a:rPr lang="en-GB" dirty="0"/>
              <a:t>Use available resources</a:t>
            </a:r>
            <a:endParaRPr lang="en-BE" dirty="0"/>
          </a:p>
          <a:p>
            <a:pPr>
              <a:spcAft>
                <a:spcPts val="1200"/>
              </a:spcAft>
            </a:pPr>
            <a:r>
              <a:rPr lang="en-GB" dirty="0"/>
              <a:t>Repent, celebrate, commit</a:t>
            </a:r>
            <a:endParaRPr lang="en-BE" dirty="0"/>
          </a:p>
          <a:p>
            <a:pPr>
              <a:spcAft>
                <a:spcPts val="1200"/>
              </a:spcAft>
            </a:pPr>
            <a:r>
              <a:rPr lang="en-GB" dirty="0"/>
              <a:t>Ecumenical activities</a:t>
            </a:r>
            <a:endParaRPr lang="en-BE" dirty="0"/>
          </a:p>
          <a:p>
            <a:pPr>
              <a:spcAft>
                <a:spcPts val="1200"/>
              </a:spcAft>
            </a:pPr>
            <a:endParaRPr lang="en-BE" dirty="0"/>
          </a:p>
          <a:p>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pic>
        <p:nvPicPr>
          <p:cNvPr id="6" name="image1.png" descr="Season of Creation">
            <a:extLst>
              <a:ext uri="{FF2B5EF4-FFF2-40B4-BE49-F238E27FC236}">
                <a16:creationId xmlns:a16="http://schemas.microsoft.com/office/drawing/2014/main" id="{060251EB-F643-2F9B-A16B-311DEE42BE73}"/>
              </a:ext>
            </a:extLst>
          </p:cNvPr>
          <p:cNvPicPr/>
          <p:nvPr/>
        </p:nvPicPr>
        <p:blipFill>
          <a:blip r:embed="rId3"/>
          <a:srcRect/>
          <a:stretch>
            <a:fillRect/>
          </a:stretch>
        </p:blipFill>
        <p:spPr>
          <a:xfrm>
            <a:off x="838200" y="718867"/>
            <a:ext cx="3756804" cy="1385977"/>
          </a:xfrm>
          <a:prstGeom prst="rect">
            <a:avLst/>
          </a:prstGeom>
          <a:ln/>
        </p:spPr>
      </p:pic>
      <p:pic>
        <p:nvPicPr>
          <p:cNvPr id="4098" name="Picture 2">
            <a:extLst>
              <a:ext uri="{FF2B5EF4-FFF2-40B4-BE49-F238E27FC236}">
                <a16:creationId xmlns:a16="http://schemas.microsoft.com/office/drawing/2014/main" id="{DF17002D-37BD-E876-D446-F54873887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679" y="1713780"/>
            <a:ext cx="4004094" cy="40040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64218" y="534692"/>
            <a:ext cx="4498109" cy="369332"/>
          </a:xfrm>
          <a:prstGeom prst="rect">
            <a:avLst/>
          </a:prstGeom>
          <a:noFill/>
        </p:spPr>
        <p:txBody>
          <a:bodyPr wrap="square" rtlCol="0">
            <a:spAutoFit/>
          </a:bodyPr>
          <a:lstStyle/>
          <a:p>
            <a:r>
              <a:rPr lang="en-GB" b="1" dirty="0"/>
              <a:t>Diocese Commitment 3 -  Season of Creation</a:t>
            </a:r>
            <a:endParaRPr lang="en-US" b="1" dirty="0"/>
          </a:p>
        </p:txBody>
      </p:sp>
    </p:spTree>
    <p:extLst>
      <p:ext uri="{BB962C8B-B14F-4D97-AF65-F5344CB8AC3E}">
        <p14:creationId xmlns:p14="http://schemas.microsoft.com/office/powerpoint/2010/main" val="37008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43115-E42D-6071-23BE-4D04B45B4505}"/>
              </a:ext>
            </a:extLst>
          </p:cNvPr>
          <p:cNvPicPr>
            <a:picLocks noChangeAspect="1"/>
          </p:cNvPicPr>
          <p:nvPr/>
        </p:nvPicPr>
        <p:blipFill>
          <a:blip r:embed="rId3"/>
          <a:stretch>
            <a:fillRect/>
          </a:stretch>
        </p:blipFill>
        <p:spPr>
          <a:xfrm>
            <a:off x="8454452" y="589412"/>
            <a:ext cx="3013622" cy="2398341"/>
          </a:xfrm>
          <a:prstGeom prst="rect">
            <a:avLst/>
          </a:prstGeom>
        </p:spPr>
      </p:pic>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8189" y="589412"/>
            <a:ext cx="10515600" cy="1325563"/>
          </a:xfrm>
        </p:spPr>
        <p:txBody>
          <a:bodyPr/>
          <a:lstStyle/>
          <a:p>
            <a:r>
              <a:rPr lang="en-GB" b="1" dirty="0"/>
              <a:t>Getting Strategic: </a:t>
            </a:r>
            <a:endParaRPr lang="en-BE" b="1" dirty="0"/>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878458" y="2987753"/>
            <a:ext cx="7116012" cy="1955273"/>
          </a:xfrm>
        </p:spPr>
        <p:txBody>
          <a:bodyPr>
            <a:noAutofit/>
          </a:bodyPr>
          <a:lstStyle/>
          <a:p>
            <a:pPr>
              <a:spcAft>
                <a:spcPts val="1200"/>
              </a:spcAft>
            </a:pPr>
            <a:r>
              <a:rPr lang="en-GB" sz="3200" dirty="0"/>
              <a:t>Importance of data for baseline, prioritisation and measuring progress</a:t>
            </a:r>
          </a:p>
          <a:p>
            <a:pPr>
              <a:spcAft>
                <a:spcPts val="1200"/>
              </a:spcAft>
            </a:pPr>
            <a:r>
              <a:rPr lang="en-GB" sz="3200" dirty="0"/>
              <a:t>Just do it </a:t>
            </a:r>
          </a:p>
          <a:p>
            <a:pPr marL="0" indent="0">
              <a:spcAft>
                <a:spcPts val="1200"/>
              </a:spcAft>
              <a:buNone/>
            </a:pPr>
            <a:endParaRPr lang="en-GB" sz="2400" dirty="0"/>
          </a:p>
          <a:p>
            <a:pPr marL="0" indent="0">
              <a:spcAft>
                <a:spcPts val="1200"/>
              </a:spcAft>
              <a:buNone/>
            </a:pPr>
            <a:endParaRPr lang="en-BE" sz="2400"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30380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43115-E42D-6071-23BE-4D04B45B4505}"/>
              </a:ext>
            </a:extLst>
          </p:cNvPr>
          <p:cNvPicPr>
            <a:picLocks noChangeAspect="1"/>
          </p:cNvPicPr>
          <p:nvPr/>
        </p:nvPicPr>
        <p:blipFill>
          <a:blip r:embed="rId3"/>
          <a:stretch>
            <a:fillRect/>
          </a:stretch>
        </p:blipFill>
        <p:spPr>
          <a:xfrm>
            <a:off x="8454452" y="589412"/>
            <a:ext cx="3013622" cy="2398341"/>
          </a:xfrm>
          <a:prstGeom prst="rect">
            <a:avLst/>
          </a:prstGeom>
        </p:spPr>
      </p:pic>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8189" y="589412"/>
            <a:ext cx="10515600" cy="1325563"/>
          </a:xfrm>
        </p:spPr>
        <p:txBody>
          <a:bodyPr/>
          <a:lstStyle/>
          <a:p>
            <a:r>
              <a:rPr lang="en-GB" b="1" dirty="0"/>
              <a:t>Getting Carbon Literate: </a:t>
            </a:r>
            <a:endParaRPr lang="en-BE" b="1" dirty="0"/>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878458" y="2987753"/>
            <a:ext cx="7575994" cy="2864407"/>
          </a:xfrm>
        </p:spPr>
        <p:txBody>
          <a:bodyPr>
            <a:noAutofit/>
          </a:bodyPr>
          <a:lstStyle/>
          <a:p>
            <a:pPr>
              <a:spcAft>
                <a:spcPts val="1200"/>
              </a:spcAft>
            </a:pPr>
            <a:r>
              <a:rPr lang="en-GB" sz="3200" dirty="0"/>
              <a:t>The Climate </a:t>
            </a:r>
            <a:r>
              <a:rPr lang="en-GB" sz="3200" dirty="0" err="1"/>
              <a:t>Fresk</a:t>
            </a:r>
            <a:endParaRPr lang="en-GB" sz="3200" dirty="0"/>
          </a:p>
          <a:p>
            <a:pPr>
              <a:spcAft>
                <a:spcPts val="1200"/>
              </a:spcAft>
            </a:pPr>
            <a:r>
              <a:rPr lang="en-GB" sz="3200" dirty="0"/>
              <a:t>The Week</a:t>
            </a:r>
          </a:p>
          <a:p>
            <a:pPr>
              <a:spcAft>
                <a:spcPts val="1200"/>
              </a:spcAft>
            </a:pPr>
            <a:r>
              <a:rPr lang="en-GB" sz="3200" dirty="0"/>
              <a:t>Videos Church of England </a:t>
            </a:r>
          </a:p>
          <a:p>
            <a:pPr>
              <a:spcAft>
                <a:spcPts val="1200"/>
              </a:spcAft>
            </a:pPr>
            <a:r>
              <a:rPr lang="en-GB" sz="3200" dirty="0"/>
              <a:t>Carbon Confidence in one hour (CofE)</a:t>
            </a:r>
          </a:p>
          <a:p>
            <a:pPr marL="0" indent="0">
              <a:spcAft>
                <a:spcPts val="1200"/>
              </a:spcAft>
              <a:buNone/>
            </a:pPr>
            <a:endParaRPr lang="en-GB" sz="2400" dirty="0"/>
          </a:p>
          <a:p>
            <a:pPr marL="0" indent="0">
              <a:spcAft>
                <a:spcPts val="1200"/>
              </a:spcAft>
              <a:buNone/>
            </a:pPr>
            <a:endParaRPr lang="en-BE" sz="2400"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30771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8E5FA33-E724-13EA-4711-FE32F5325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58" b="5636"/>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BBD31-0687-DC03-495A-6930EEFD1163}"/>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What else </a:t>
            </a:r>
            <a:br>
              <a:rPr lang="en-US" sz="5200">
                <a:solidFill>
                  <a:srgbClr val="FFFFFF"/>
                </a:solidFill>
              </a:rPr>
            </a:br>
            <a:r>
              <a:rPr lang="en-US" sz="5200">
                <a:solidFill>
                  <a:srgbClr val="FFFFFF"/>
                </a:solidFill>
              </a:rPr>
              <a:t>can we do?</a:t>
            </a:r>
          </a:p>
        </p:txBody>
      </p:sp>
      <p:sp>
        <p:nvSpPr>
          <p:cNvPr id="1046" name="Rectangle 104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18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p:txBody>
          <a:bodyPr/>
          <a:lstStyle/>
          <a:p>
            <a:r>
              <a:rPr lang="en-GB" dirty="0"/>
              <a:t>Useful resources</a:t>
            </a:r>
            <a:r>
              <a:rPr lang="en-BE" dirty="0"/>
              <a:t> 1. Treading lightly</a:t>
            </a:r>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p:txBody>
          <a:bodyPr>
            <a:normAutofit fontScale="92500"/>
          </a:bodyPr>
          <a:lstStyle/>
          <a:p>
            <a:r>
              <a:rPr lang="en-BE" dirty="0" err="1"/>
              <a:t>EcoChurch</a:t>
            </a:r>
            <a:r>
              <a:rPr lang="en-BE" dirty="0"/>
              <a:t> </a:t>
            </a:r>
            <a:r>
              <a:rPr lang="en-GB" dirty="0">
                <a:hlinkClick r:id="rId3"/>
              </a:rPr>
              <a:t>Eco Church - An A Rocha UK Project</a:t>
            </a:r>
            <a:endParaRPr lang="en-BE" dirty="0"/>
          </a:p>
          <a:p>
            <a:r>
              <a:rPr lang="en-BE" dirty="0" err="1"/>
              <a:t>CofE</a:t>
            </a:r>
            <a:r>
              <a:rPr lang="en-BE" dirty="0"/>
              <a:t> Energy Footprint Tool </a:t>
            </a:r>
            <a:r>
              <a:rPr lang="en-GB" dirty="0">
                <a:hlinkClick r:id="rId4"/>
              </a:rPr>
              <a:t>Energy Footprint Tool | The Church of England</a:t>
            </a:r>
            <a:r>
              <a:rPr lang="en-BE" dirty="0"/>
              <a:t>      </a:t>
            </a:r>
          </a:p>
          <a:p>
            <a:r>
              <a:rPr lang="en-BE" dirty="0" err="1"/>
              <a:t>CofE</a:t>
            </a:r>
            <a:r>
              <a:rPr lang="en-BE" dirty="0"/>
              <a:t> Practical path to net zero carbon </a:t>
            </a:r>
            <a:r>
              <a:rPr lang="en-GB" dirty="0">
                <a:hlinkClick r:id="rId5"/>
              </a:rPr>
              <a:t>The practical path to net zero carbon for churches | The Church of England</a:t>
            </a:r>
            <a:endParaRPr lang="en-BE" dirty="0"/>
          </a:p>
          <a:p>
            <a:r>
              <a:rPr lang="en-BE" dirty="0"/>
              <a:t>360 carbon (comprehensive carbon footprint calculator) </a:t>
            </a:r>
            <a:r>
              <a:rPr lang="en-GB" dirty="0">
                <a:hlinkClick r:id="rId6"/>
              </a:rPr>
              <a:t>The Collaborative Carbon Calculator for Churches, Charities and Small Businesses • 360°carbon.org (360carbon.org)</a:t>
            </a:r>
            <a:endParaRPr lang="en-BE" dirty="0"/>
          </a:p>
          <a:p>
            <a:r>
              <a:rPr lang="en-BE" dirty="0"/>
              <a:t>A Rocha </a:t>
            </a:r>
            <a:r>
              <a:rPr lang="fr-FR" dirty="0">
                <a:hlinkClick r:id="rId7"/>
              </a:rPr>
              <a:t>Ressourcés Archive - A Rocha </a:t>
            </a:r>
            <a:r>
              <a:rPr lang="fr-FR" dirty="0" err="1">
                <a:hlinkClick r:id="rId7"/>
              </a:rPr>
              <a:t>InternationalA</a:t>
            </a:r>
            <a:r>
              <a:rPr lang="fr-FR" dirty="0">
                <a:hlinkClick r:id="rId7"/>
              </a:rPr>
              <a:t> Rocha International</a:t>
            </a:r>
            <a:endParaRPr lang="en-BE" dirty="0"/>
          </a:p>
          <a:p>
            <a:r>
              <a:rPr lang="en-BE" dirty="0"/>
              <a:t>Green Christian </a:t>
            </a:r>
            <a:r>
              <a:rPr lang="en-GB" dirty="0">
                <a:hlinkClick r:id="rId8"/>
              </a:rPr>
              <a:t>Green Christian – Ordinary Christians, extraordinary times</a:t>
            </a:r>
            <a:endParaRPr lang="en-BE" dirty="0"/>
          </a:p>
          <a:p>
            <a:endParaRPr lang="en-BE" dirty="0"/>
          </a:p>
        </p:txBody>
      </p:sp>
      <p:sp>
        <p:nvSpPr>
          <p:cNvPr id="5" name="Frame 4">
            <a:extLst>
              <a:ext uri="{FF2B5EF4-FFF2-40B4-BE49-F238E27FC236}">
                <a16:creationId xmlns:a16="http://schemas.microsoft.com/office/drawing/2014/main" id="{2DCC72B5-1547-46A9-9799-008B9951355A}"/>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7765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p:txBody>
          <a:bodyPr/>
          <a:lstStyle/>
          <a:p>
            <a:r>
              <a:rPr lang="en-GB" dirty="0"/>
              <a:t>Useful resources</a:t>
            </a:r>
            <a:r>
              <a:rPr lang="en-BE" dirty="0"/>
              <a:t> 2. Worship </a:t>
            </a:r>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p:txBody>
          <a:bodyPr>
            <a:normAutofit/>
          </a:bodyPr>
          <a:lstStyle/>
          <a:p>
            <a:r>
              <a:rPr lang="en-BE" dirty="0"/>
              <a:t>Green Christian </a:t>
            </a:r>
            <a:r>
              <a:rPr lang="en-GB" dirty="0">
                <a:hlinkClick r:id="rId2"/>
              </a:rPr>
              <a:t>Green Christian – Ordinary Christians, extraordinary times</a:t>
            </a:r>
            <a:endParaRPr lang="en-BE" dirty="0"/>
          </a:p>
          <a:p>
            <a:r>
              <a:rPr lang="en-BE" dirty="0"/>
              <a:t>A Rocha </a:t>
            </a:r>
            <a:r>
              <a:rPr lang="en-GB" dirty="0">
                <a:hlinkClick r:id="rId3"/>
              </a:rPr>
              <a:t>At your service – Creation care resources for your church, by A Rocha International (arocha.org)</a:t>
            </a:r>
            <a:endParaRPr lang="en-BE" dirty="0"/>
          </a:p>
          <a:p>
            <a:r>
              <a:rPr lang="en-BE" dirty="0"/>
              <a:t>Iona Community </a:t>
            </a:r>
            <a:r>
              <a:rPr lang="fr-BE" dirty="0" err="1">
                <a:hlinkClick r:id="rId4"/>
              </a:rPr>
              <a:t>Resources</a:t>
            </a:r>
            <a:r>
              <a:rPr lang="fr-BE" dirty="0">
                <a:hlinkClick r:id="rId4"/>
              </a:rPr>
              <a:t> - The </a:t>
            </a:r>
            <a:r>
              <a:rPr lang="fr-BE" dirty="0" err="1">
                <a:hlinkClick r:id="rId4"/>
              </a:rPr>
              <a:t>Iona</a:t>
            </a:r>
            <a:r>
              <a:rPr lang="fr-BE" dirty="0">
                <a:hlinkClick r:id="rId4"/>
              </a:rPr>
              <a:t> Community</a:t>
            </a:r>
            <a:endParaRPr lang="en-BE" dirty="0"/>
          </a:p>
          <a:p>
            <a:r>
              <a:rPr lang="en-BE" dirty="0" err="1"/>
              <a:t>EcoCongregation</a:t>
            </a:r>
            <a:r>
              <a:rPr lang="en-BE" dirty="0"/>
              <a:t> Scotland </a:t>
            </a:r>
            <a:r>
              <a:rPr lang="fr-BE" dirty="0" err="1">
                <a:hlinkClick r:id="rId5"/>
              </a:rPr>
              <a:t>Greening</a:t>
            </a:r>
            <a:r>
              <a:rPr lang="fr-BE" dirty="0">
                <a:hlinkClick r:id="rId5"/>
              </a:rPr>
              <a:t> </a:t>
            </a:r>
            <a:r>
              <a:rPr lang="fr-BE" dirty="0" err="1">
                <a:hlinkClick r:id="rId5"/>
              </a:rPr>
              <a:t>Worship</a:t>
            </a:r>
            <a:r>
              <a:rPr lang="fr-BE" dirty="0">
                <a:hlinkClick r:id="rId5"/>
              </a:rPr>
              <a:t> (ecocongregationscotland.org)</a:t>
            </a:r>
            <a:endParaRPr lang="en-BE" dirty="0"/>
          </a:p>
          <a:p>
            <a:r>
              <a:rPr lang="en-BE" dirty="0"/>
              <a:t>New words to old tunes </a:t>
            </a:r>
            <a:r>
              <a:rPr lang="en-GB" dirty="0">
                <a:hlinkClick r:id="rId6"/>
              </a:rPr>
              <a:t>Hymns about Care of the Environment etc - Christian Ecology Link (christian-ecology.org.uk)</a:t>
            </a:r>
            <a:endParaRPr lang="en-BE" dirty="0"/>
          </a:p>
          <a:p>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216752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p:txBody>
          <a:bodyPr/>
          <a:lstStyle/>
          <a:p>
            <a:r>
              <a:rPr lang="en-GB" dirty="0"/>
              <a:t>Useful resources</a:t>
            </a:r>
            <a:r>
              <a:rPr lang="en-BE" dirty="0"/>
              <a:t> 3. Networking &amp; activism</a:t>
            </a:r>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p:txBody>
          <a:bodyPr>
            <a:normAutofit lnSpcReduction="10000"/>
          </a:bodyPr>
          <a:lstStyle/>
          <a:p>
            <a:r>
              <a:rPr lang="en-BE" dirty="0"/>
              <a:t>Green Christian </a:t>
            </a:r>
            <a:r>
              <a:rPr lang="en-GB" dirty="0">
                <a:hlinkClick r:id="rId2"/>
              </a:rPr>
              <a:t>Green Christian – Ordinary Christians, extraordinary times</a:t>
            </a:r>
            <a:endParaRPr lang="en-BE" dirty="0"/>
          </a:p>
          <a:p>
            <a:r>
              <a:rPr lang="en-BE" dirty="0"/>
              <a:t>Christian C</a:t>
            </a:r>
            <a:r>
              <a:rPr lang="fr-BE" dirty="0"/>
              <a:t>l</a:t>
            </a:r>
            <a:r>
              <a:rPr lang="en-BE" dirty="0" err="1"/>
              <a:t>imate</a:t>
            </a:r>
            <a:r>
              <a:rPr lang="en-BE" dirty="0"/>
              <a:t> Action </a:t>
            </a:r>
            <a:r>
              <a:rPr lang="en-GB" dirty="0">
                <a:hlinkClick r:id="rId3"/>
              </a:rPr>
              <a:t>Christian Climate Action – Direct action, public witness for the climate</a:t>
            </a:r>
            <a:endParaRPr lang="en-BE" dirty="0"/>
          </a:p>
          <a:p>
            <a:r>
              <a:rPr lang="en-BE" dirty="0"/>
              <a:t>Christian Climate Action Belgium </a:t>
            </a:r>
            <a:r>
              <a:rPr lang="en-GB" dirty="0">
                <a:hlinkClick r:id="rId4"/>
              </a:rPr>
              <a:t>Home - Christian Climate Action Belgium</a:t>
            </a:r>
            <a:endParaRPr lang="en-BE" dirty="0"/>
          </a:p>
          <a:p>
            <a:r>
              <a:rPr lang="en-BE" dirty="0"/>
              <a:t>Craftivism collective </a:t>
            </a:r>
            <a:r>
              <a:rPr lang="en-GB" dirty="0">
                <a:hlinkClick r:id="rId5"/>
              </a:rPr>
              <a:t>Be a change-maker not just a world-worrier. - Craftivist Collective (craftivist-collective.com)</a:t>
            </a:r>
            <a:endParaRPr lang="en-BE" dirty="0"/>
          </a:p>
          <a:p>
            <a:r>
              <a:rPr lang="en-BE" dirty="0"/>
              <a:t>350.org (tools, guidance and training) </a:t>
            </a:r>
            <a:r>
              <a:rPr lang="fr-BE" dirty="0">
                <a:hlinkClick r:id="rId6"/>
              </a:rPr>
              <a:t>350.org</a:t>
            </a:r>
            <a:endParaRPr lang="en-BE" dirty="0"/>
          </a:p>
          <a:p>
            <a:r>
              <a:rPr lang="en-BE" dirty="0"/>
              <a:t>European Christian Environmental Network </a:t>
            </a:r>
            <a:r>
              <a:rPr lang="fr-BE" dirty="0" err="1">
                <a:hlinkClick r:id="rId7"/>
              </a:rPr>
              <a:t>What's</a:t>
            </a:r>
            <a:r>
              <a:rPr lang="fr-BE" dirty="0">
                <a:hlinkClick r:id="rId7"/>
              </a:rPr>
              <a:t> new | </a:t>
            </a:r>
            <a:r>
              <a:rPr lang="fr-BE" dirty="0" err="1">
                <a:hlinkClick r:id="rId7"/>
              </a:rPr>
              <a:t>Ecen</a:t>
            </a:r>
            <a:endParaRPr lang="en-BE" dirty="0"/>
          </a:p>
          <a:p>
            <a:endParaRPr lang="en-BE" dirty="0"/>
          </a:p>
        </p:txBody>
      </p:sp>
      <p:sp>
        <p:nvSpPr>
          <p:cNvPr id="5" name="Frame 4">
            <a:extLst>
              <a:ext uri="{FF2B5EF4-FFF2-40B4-BE49-F238E27FC236}">
                <a16:creationId xmlns:a16="http://schemas.microsoft.com/office/drawing/2014/main" id="{EEB207F6-244E-433A-BB46-26D1887A8CF4}"/>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83335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p:txBody>
          <a:bodyPr/>
          <a:lstStyle/>
          <a:p>
            <a:r>
              <a:rPr lang="en-GB" dirty="0"/>
              <a:t>Useful resources</a:t>
            </a:r>
            <a:r>
              <a:rPr lang="en-BE" dirty="0"/>
              <a:t> 4. Climate Science</a:t>
            </a:r>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p:txBody>
          <a:bodyPr>
            <a:normAutofit/>
          </a:bodyPr>
          <a:lstStyle/>
          <a:p>
            <a:r>
              <a:rPr lang="en-BE" dirty="0"/>
              <a:t>IPCC </a:t>
            </a:r>
            <a:r>
              <a:rPr lang="en-GB" dirty="0">
                <a:hlinkClick r:id="rId3"/>
              </a:rPr>
              <a:t>IPCC — Intergovernmental Panel on Climate Change</a:t>
            </a:r>
            <a:endParaRPr lang="en-BE" dirty="0"/>
          </a:p>
          <a:p>
            <a:r>
              <a:rPr lang="en-BE" dirty="0"/>
              <a:t>Stockholm Resilience Centre </a:t>
            </a:r>
            <a:r>
              <a:rPr lang="en-GB" dirty="0">
                <a:hlinkClick r:id="rId4"/>
              </a:rPr>
              <a:t>Stockholm Resilience Centre - Stockholm Resilience Centre</a:t>
            </a:r>
            <a:endParaRPr lang="en-BE" dirty="0"/>
          </a:p>
          <a:p>
            <a:r>
              <a:rPr lang="en-BE" dirty="0"/>
              <a:t>Climate change learning resources </a:t>
            </a:r>
            <a:r>
              <a:rPr lang="en-GB" dirty="0">
                <a:hlinkClick r:id="rId5"/>
              </a:rPr>
              <a:t>A Collated List of Online Climate Change Learning Resources – </a:t>
            </a:r>
            <a:r>
              <a:rPr lang="en-GB" dirty="0" err="1">
                <a:hlinkClick r:id="rId5"/>
              </a:rPr>
              <a:t>SEEd</a:t>
            </a:r>
            <a:r>
              <a:rPr lang="en-GB" dirty="0">
                <a:hlinkClick r:id="rId5"/>
              </a:rPr>
              <a:t> (se-ed.co.uk)</a:t>
            </a:r>
            <a:endParaRPr lang="en-BE" dirty="0"/>
          </a:p>
          <a:p>
            <a:endParaRPr lang="en-BE" dirty="0"/>
          </a:p>
        </p:txBody>
      </p:sp>
      <p:sp>
        <p:nvSpPr>
          <p:cNvPr id="5" name="Frame 4">
            <a:extLst>
              <a:ext uri="{FF2B5EF4-FFF2-40B4-BE49-F238E27FC236}">
                <a16:creationId xmlns:a16="http://schemas.microsoft.com/office/drawing/2014/main" id="{0D7BCB88-4811-4C6A-AD4E-D252DD8E7780}"/>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86467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92332B-2184-9AB3-DD6D-79BF926981A2}"/>
              </a:ext>
            </a:extLst>
          </p:cNvPr>
          <p:cNvSpPr txBox="1"/>
          <p:nvPr/>
        </p:nvSpPr>
        <p:spPr>
          <a:xfrm>
            <a:off x="4754376" y="4945753"/>
            <a:ext cx="5511057" cy="800219"/>
          </a:xfrm>
          <a:prstGeom prst="rect">
            <a:avLst/>
          </a:prstGeom>
          <a:noFill/>
        </p:spPr>
        <p:txBody>
          <a:bodyPr wrap="square" rtlCol="0">
            <a:spAutoFit/>
          </a:bodyPr>
          <a:lstStyle/>
          <a:p>
            <a:endParaRPr lang="en-GB" sz="2800" dirty="0"/>
          </a:p>
          <a:p>
            <a:endParaRPr lang="LID4096" dirty="0"/>
          </a:p>
        </p:txBody>
      </p:sp>
      <p:pic>
        <p:nvPicPr>
          <p:cNvPr id="1026" name="Picture 2">
            <a:extLst>
              <a:ext uri="{FF2B5EF4-FFF2-40B4-BE49-F238E27FC236}">
                <a16:creationId xmlns:a16="http://schemas.microsoft.com/office/drawing/2014/main" id="{5CF5C264-1FF4-BD04-D9D2-F851591F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382" y="4791863"/>
            <a:ext cx="5238750" cy="1381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44E363-5A16-D80F-05DB-3C11906C4D7C}"/>
              </a:ext>
            </a:extLst>
          </p:cNvPr>
          <p:cNvSpPr txBox="1"/>
          <p:nvPr/>
        </p:nvSpPr>
        <p:spPr>
          <a:xfrm>
            <a:off x="1452716" y="1946787"/>
            <a:ext cx="8561439" cy="1938992"/>
          </a:xfrm>
          <a:prstGeom prst="rect">
            <a:avLst/>
          </a:prstGeom>
          <a:noFill/>
        </p:spPr>
        <p:txBody>
          <a:bodyPr wrap="square" rtlCol="0">
            <a:spAutoFit/>
          </a:bodyPr>
          <a:lstStyle/>
          <a:p>
            <a:pPr algn="ctr"/>
            <a:r>
              <a:rPr lang="en-GB" sz="6600" b="1" dirty="0">
                <a:solidFill>
                  <a:schemeClr val="accent6">
                    <a:lumMod val="50000"/>
                  </a:schemeClr>
                </a:solidFill>
                <a:latin typeface="+mj-lt"/>
              </a:rPr>
              <a:t>Caring for Creation</a:t>
            </a:r>
          </a:p>
          <a:p>
            <a:endParaRPr lang="LID4096" sz="5400" dirty="0"/>
          </a:p>
        </p:txBody>
      </p:sp>
      <p:sp>
        <p:nvSpPr>
          <p:cNvPr id="4" name="TextBox 3">
            <a:extLst>
              <a:ext uri="{FF2B5EF4-FFF2-40B4-BE49-F238E27FC236}">
                <a16:creationId xmlns:a16="http://schemas.microsoft.com/office/drawing/2014/main" id="{E7DC4698-80B4-19A7-2D85-6A364AEFCBD0}"/>
              </a:ext>
            </a:extLst>
          </p:cNvPr>
          <p:cNvSpPr txBox="1"/>
          <p:nvPr/>
        </p:nvSpPr>
        <p:spPr>
          <a:xfrm>
            <a:off x="1452715" y="5252224"/>
            <a:ext cx="2440015" cy="1477328"/>
          </a:xfrm>
          <a:prstGeom prst="rect">
            <a:avLst/>
          </a:prstGeom>
          <a:noFill/>
        </p:spPr>
        <p:txBody>
          <a:bodyPr wrap="square" rtlCol="0">
            <a:spAutoFit/>
          </a:bodyPr>
          <a:lstStyle/>
          <a:p>
            <a:r>
              <a:rPr lang="en-FR" dirty="0"/>
              <a:t>Barbara ALGER</a:t>
            </a:r>
            <a:br>
              <a:rPr lang="en-FR" dirty="0"/>
            </a:br>
            <a:r>
              <a:rPr lang="en-FR" dirty="0"/>
              <a:t>Net Zero Carbon Officer</a:t>
            </a:r>
            <a:br>
              <a:rPr lang="en-FR" dirty="0"/>
            </a:br>
            <a:r>
              <a:rPr lang="en-FR" dirty="0"/>
              <a:t>Diocese in Europe</a:t>
            </a:r>
          </a:p>
          <a:p>
            <a:endParaRPr lang="en-FR" dirty="0"/>
          </a:p>
          <a:p>
            <a:endParaRPr lang="en-FR" dirty="0"/>
          </a:p>
        </p:txBody>
      </p:sp>
    </p:spTree>
    <p:extLst>
      <p:ext uri="{BB962C8B-B14F-4D97-AF65-F5344CB8AC3E}">
        <p14:creationId xmlns:p14="http://schemas.microsoft.com/office/powerpoint/2010/main" val="121273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92332B-2184-9AB3-DD6D-79BF926981A2}"/>
              </a:ext>
            </a:extLst>
          </p:cNvPr>
          <p:cNvSpPr txBox="1"/>
          <p:nvPr/>
        </p:nvSpPr>
        <p:spPr>
          <a:xfrm>
            <a:off x="4754376" y="4945753"/>
            <a:ext cx="5511057" cy="800219"/>
          </a:xfrm>
          <a:prstGeom prst="rect">
            <a:avLst/>
          </a:prstGeom>
          <a:noFill/>
        </p:spPr>
        <p:txBody>
          <a:bodyPr wrap="square" rtlCol="0">
            <a:spAutoFit/>
          </a:bodyPr>
          <a:lstStyle/>
          <a:p>
            <a:endParaRPr lang="en-GB" sz="2800" dirty="0"/>
          </a:p>
          <a:p>
            <a:endParaRPr lang="LID4096" dirty="0"/>
          </a:p>
        </p:txBody>
      </p:sp>
      <p:sp>
        <p:nvSpPr>
          <p:cNvPr id="3" name="TextBox 2">
            <a:extLst>
              <a:ext uri="{FF2B5EF4-FFF2-40B4-BE49-F238E27FC236}">
                <a16:creationId xmlns:a16="http://schemas.microsoft.com/office/drawing/2014/main" id="{5844E363-5A16-D80F-05DB-3C11906C4D7C}"/>
              </a:ext>
            </a:extLst>
          </p:cNvPr>
          <p:cNvSpPr txBox="1"/>
          <p:nvPr/>
        </p:nvSpPr>
        <p:spPr>
          <a:xfrm>
            <a:off x="718868" y="685013"/>
            <a:ext cx="10754263" cy="4431983"/>
          </a:xfrm>
          <a:prstGeom prst="rect">
            <a:avLst/>
          </a:prstGeom>
          <a:noFill/>
        </p:spPr>
        <p:txBody>
          <a:bodyPr wrap="square" rtlCol="0">
            <a:spAutoFit/>
          </a:bodyPr>
          <a:lstStyle/>
          <a:p>
            <a:pPr algn="ctr"/>
            <a:r>
              <a:rPr lang="en-GB" sz="5400" b="1" dirty="0">
                <a:solidFill>
                  <a:schemeClr val="accent6">
                    <a:lumMod val="50000"/>
                  </a:schemeClr>
                </a:solidFill>
                <a:latin typeface="+mj-lt"/>
              </a:rPr>
              <a:t>Do you know your </a:t>
            </a:r>
          </a:p>
          <a:p>
            <a:pPr algn="ctr"/>
            <a:r>
              <a:rPr lang="en-GB" sz="6600" b="1" dirty="0">
                <a:solidFill>
                  <a:srgbClr val="00B050"/>
                </a:solidFill>
                <a:latin typeface="+mj-lt"/>
              </a:rPr>
              <a:t>carbon footprint?</a:t>
            </a:r>
          </a:p>
          <a:p>
            <a:pPr algn="ctr"/>
            <a:r>
              <a:rPr lang="en-GB" sz="4800" b="1" dirty="0">
                <a:solidFill>
                  <a:schemeClr val="accent6">
                    <a:lumMod val="50000"/>
                  </a:schemeClr>
                </a:solidFill>
                <a:latin typeface="+mj-lt"/>
              </a:rPr>
              <a:t>  </a:t>
            </a:r>
          </a:p>
          <a:p>
            <a:pPr algn="ctr"/>
            <a:r>
              <a:rPr lang="en-GB" sz="6000" b="1" dirty="0">
                <a:solidFill>
                  <a:schemeClr val="accent6">
                    <a:lumMod val="50000"/>
                  </a:schemeClr>
                </a:solidFill>
                <a:latin typeface="+mj-lt"/>
              </a:rPr>
              <a:t>If yes, enter it into the chat box. </a:t>
            </a:r>
            <a:br>
              <a:rPr lang="en-GB" sz="6600" b="1" dirty="0">
                <a:solidFill>
                  <a:schemeClr val="accent6">
                    <a:lumMod val="50000"/>
                  </a:schemeClr>
                </a:solidFill>
                <a:latin typeface="+mj-lt"/>
              </a:rPr>
            </a:br>
            <a:endParaRPr lang="LID4096" sz="5400" dirty="0"/>
          </a:p>
        </p:txBody>
      </p:sp>
    </p:spTree>
    <p:extLst>
      <p:ext uri="{BB962C8B-B14F-4D97-AF65-F5344CB8AC3E}">
        <p14:creationId xmlns:p14="http://schemas.microsoft.com/office/powerpoint/2010/main" val="301568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8189" y="589412"/>
            <a:ext cx="10515600" cy="1325563"/>
          </a:xfrm>
        </p:spPr>
        <p:txBody>
          <a:bodyPr/>
          <a:lstStyle/>
          <a:p>
            <a:r>
              <a:rPr lang="en-GB" b="1" dirty="0"/>
              <a:t>Programme of Activity</a:t>
            </a:r>
            <a:endParaRPr lang="en-BE" b="1" dirty="0"/>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878457" y="2141537"/>
            <a:ext cx="10515600" cy="4351338"/>
          </a:xfrm>
        </p:spPr>
        <p:txBody>
          <a:bodyPr>
            <a:normAutofit/>
          </a:bodyPr>
          <a:lstStyle/>
          <a:p>
            <a:pPr>
              <a:spcAft>
                <a:spcPts val="1200"/>
              </a:spcAft>
            </a:pPr>
            <a:r>
              <a:rPr lang="en-GB" sz="3600" dirty="0"/>
              <a:t>Responds to December 2021 Synod motion</a:t>
            </a:r>
          </a:p>
          <a:p>
            <a:pPr>
              <a:spcAft>
                <a:spcPts val="1200"/>
              </a:spcAft>
            </a:pPr>
            <a:r>
              <a:rPr lang="en-GB" sz="3600" dirty="0"/>
              <a:t>First</a:t>
            </a:r>
            <a:r>
              <a:rPr lang="en-GB" sz="3600" b="1" dirty="0"/>
              <a:t> </a:t>
            </a:r>
            <a:r>
              <a:rPr lang="en-GB" sz="3600" dirty="0"/>
              <a:t>phase of activity 2022-2024</a:t>
            </a:r>
          </a:p>
          <a:p>
            <a:pPr>
              <a:spcAft>
                <a:spcPts val="1200"/>
              </a:spcAft>
            </a:pPr>
            <a:r>
              <a:rPr lang="en-GB" sz="3600" dirty="0"/>
              <a:t>Now second phase beginning  2024-2026</a:t>
            </a:r>
          </a:p>
          <a:p>
            <a:pPr>
              <a:spcAft>
                <a:spcPts val="1200"/>
              </a:spcAft>
            </a:pPr>
            <a:r>
              <a:rPr lang="en-GB" sz="3600" dirty="0"/>
              <a:t>Based on National </a:t>
            </a:r>
            <a:r>
              <a:rPr lang="en-GB" sz="3600" dirty="0" err="1"/>
              <a:t>routemap</a:t>
            </a:r>
            <a:endParaRPr lang="en-GB" sz="3600" dirty="0"/>
          </a:p>
          <a:p>
            <a:pPr>
              <a:spcAft>
                <a:spcPts val="1200"/>
              </a:spcAft>
            </a:pPr>
            <a:r>
              <a:rPr lang="en-GB" sz="3600" dirty="0"/>
              <a:t>Adapted to specific characteristics of our Diocese</a:t>
            </a:r>
          </a:p>
          <a:p>
            <a:pPr marL="0" indent="0">
              <a:spcAft>
                <a:spcPts val="1200"/>
              </a:spcAft>
              <a:buNone/>
            </a:pPr>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82339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8189" y="589412"/>
            <a:ext cx="10515600" cy="1325563"/>
          </a:xfrm>
        </p:spPr>
        <p:txBody>
          <a:bodyPr/>
          <a:lstStyle/>
          <a:p>
            <a:r>
              <a:rPr lang="en-GB" b="1" dirty="0"/>
              <a:t>Diocese: </a:t>
            </a:r>
            <a:endParaRPr lang="en-BE" b="1" dirty="0"/>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878457" y="2141537"/>
            <a:ext cx="10515600" cy="3865367"/>
          </a:xfrm>
        </p:spPr>
        <p:txBody>
          <a:bodyPr>
            <a:normAutofit/>
          </a:bodyPr>
          <a:lstStyle/>
          <a:p>
            <a:pPr>
              <a:spcAft>
                <a:spcPts val="1200"/>
              </a:spcAft>
            </a:pPr>
            <a:endParaRPr lang="en-GB" sz="3600" dirty="0"/>
          </a:p>
          <a:p>
            <a:pPr>
              <a:spcAft>
                <a:spcPts val="1200"/>
              </a:spcAft>
            </a:pPr>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6" name="Content Placeholder 3">
            <a:extLst>
              <a:ext uri="{FF2B5EF4-FFF2-40B4-BE49-F238E27FC236}">
                <a16:creationId xmlns:a16="http://schemas.microsoft.com/office/drawing/2014/main" id="{8D9A86B9-BEAF-BDB3-07E9-064AE9574ECC}"/>
              </a:ext>
            </a:extLst>
          </p:cNvPr>
          <p:cNvSpPr txBox="1">
            <a:spLocks/>
          </p:cNvSpPr>
          <p:nvPr/>
        </p:nvSpPr>
        <p:spPr>
          <a:xfrm>
            <a:off x="878457" y="1914975"/>
            <a:ext cx="9989412" cy="409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3600" dirty="0"/>
              <a:t>Planning and reporting </a:t>
            </a:r>
          </a:p>
          <a:p>
            <a:pPr>
              <a:spcAft>
                <a:spcPts val="1200"/>
              </a:spcAft>
            </a:pPr>
            <a:r>
              <a:rPr lang="en-GB" sz="3600" dirty="0"/>
              <a:t>Support Communications and resources sharing </a:t>
            </a:r>
          </a:p>
          <a:p>
            <a:pPr>
              <a:spcAft>
                <a:spcPts val="1200"/>
              </a:spcAft>
            </a:pPr>
            <a:r>
              <a:rPr lang="en-GB" sz="3600" dirty="0"/>
              <a:t>Carbon reduction plans for Diocesan offices</a:t>
            </a:r>
          </a:p>
          <a:p>
            <a:pPr>
              <a:spcAft>
                <a:spcPts val="1200"/>
              </a:spcAft>
            </a:pPr>
            <a:r>
              <a:rPr lang="en-GB" sz="3600" dirty="0"/>
              <a:t>Updated travel policy </a:t>
            </a:r>
          </a:p>
          <a:p>
            <a:pPr>
              <a:spcAft>
                <a:spcPts val="1200"/>
              </a:spcAft>
            </a:pPr>
            <a:r>
              <a:rPr lang="en-GB" sz="3600" dirty="0"/>
              <a:t>Seeking further resources </a:t>
            </a:r>
          </a:p>
          <a:p>
            <a:pPr>
              <a:spcAft>
                <a:spcPts val="1200"/>
              </a:spcAft>
            </a:pPr>
            <a:endParaRPr lang="en-GB" sz="3600" dirty="0"/>
          </a:p>
          <a:p>
            <a:pPr>
              <a:spcAft>
                <a:spcPts val="1200"/>
              </a:spcAft>
            </a:pPr>
            <a:endParaRPr lang="en-GB" sz="3600" dirty="0"/>
          </a:p>
          <a:p>
            <a:pPr>
              <a:spcAft>
                <a:spcPts val="1200"/>
              </a:spcAft>
            </a:pPr>
            <a:endParaRPr lang="en-GB" sz="3600" dirty="0"/>
          </a:p>
          <a:p>
            <a:pPr>
              <a:spcAft>
                <a:spcPts val="1200"/>
              </a:spcAft>
            </a:pPr>
            <a:endParaRPr lang="en-BE" dirty="0"/>
          </a:p>
        </p:txBody>
      </p:sp>
      <p:pic>
        <p:nvPicPr>
          <p:cNvPr id="13" name="Picture 12">
            <a:extLst>
              <a:ext uri="{FF2B5EF4-FFF2-40B4-BE49-F238E27FC236}">
                <a16:creationId xmlns:a16="http://schemas.microsoft.com/office/drawing/2014/main" id="{BA980C05-E0AC-9990-92D3-0F96B7B2B84D}"/>
              </a:ext>
            </a:extLst>
          </p:cNvPr>
          <p:cNvPicPr>
            <a:picLocks noChangeAspect="1"/>
          </p:cNvPicPr>
          <p:nvPr/>
        </p:nvPicPr>
        <p:blipFill>
          <a:blip r:embed="rId3"/>
          <a:stretch>
            <a:fillRect/>
          </a:stretch>
        </p:blipFill>
        <p:spPr>
          <a:xfrm>
            <a:off x="9405351" y="536910"/>
            <a:ext cx="2124573" cy="2171438"/>
          </a:xfrm>
          <a:prstGeom prst="rect">
            <a:avLst/>
          </a:prstGeom>
        </p:spPr>
      </p:pic>
    </p:spTree>
    <p:extLst>
      <p:ext uri="{BB962C8B-B14F-4D97-AF65-F5344CB8AC3E}">
        <p14:creationId xmlns:p14="http://schemas.microsoft.com/office/powerpoint/2010/main" val="250120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8189" y="589412"/>
            <a:ext cx="10515600" cy="1325563"/>
          </a:xfrm>
        </p:spPr>
        <p:txBody>
          <a:bodyPr/>
          <a:lstStyle/>
          <a:p>
            <a:r>
              <a:rPr lang="en-GB" b="1" dirty="0"/>
              <a:t>Archdeaconries: </a:t>
            </a:r>
            <a:endParaRPr lang="en-BE" b="1" dirty="0"/>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878457" y="2141537"/>
            <a:ext cx="10515600" cy="3865367"/>
          </a:xfrm>
        </p:spPr>
        <p:txBody>
          <a:bodyPr>
            <a:normAutofit/>
          </a:bodyPr>
          <a:lstStyle/>
          <a:p>
            <a:pPr>
              <a:spcAft>
                <a:spcPts val="1200"/>
              </a:spcAft>
            </a:pPr>
            <a:endParaRPr lang="en-GB" sz="3600" dirty="0"/>
          </a:p>
          <a:p>
            <a:pPr marL="0" indent="0">
              <a:spcAft>
                <a:spcPts val="1200"/>
              </a:spcAft>
              <a:buNone/>
            </a:pPr>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6" name="Content Placeholder 3">
            <a:extLst>
              <a:ext uri="{FF2B5EF4-FFF2-40B4-BE49-F238E27FC236}">
                <a16:creationId xmlns:a16="http://schemas.microsoft.com/office/drawing/2014/main" id="{9A3F8685-35AD-E333-4A25-B1374D0E5FAB}"/>
              </a:ext>
            </a:extLst>
          </p:cNvPr>
          <p:cNvSpPr txBox="1">
            <a:spLocks/>
          </p:cNvSpPr>
          <p:nvPr/>
        </p:nvSpPr>
        <p:spPr>
          <a:xfrm>
            <a:off x="878457" y="1914975"/>
            <a:ext cx="10515600" cy="409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3600" dirty="0"/>
              <a:t>Appoint Archdeaconry Environment Officer AEOs</a:t>
            </a:r>
          </a:p>
          <a:p>
            <a:pPr>
              <a:spcAft>
                <a:spcPts val="1200"/>
              </a:spcAft>
            </a:pPr>
            <a:r>
              <a:rPr lang="en-GB" sz="3600" dirty="0"/>
              <a:t>Support network of LEOs</a:t>
            </a:r>
          </a:p>
          <a:p>
            <a:pPr>
              <a:spcAft>
                <a:spcPts val="1200"/>
              </a:spcAft>
            </a:pPr>
            <a:r>
              <a:rPr lang="en-GB" sz="3600" dirty="0"/>
              <a:t>Training and mentoring </a:t>
            </a:r>
          </a:p>
          <a:p>
            <a:pPr>
              <a:spcAft>
                <a:spcPts val="1200"/>
              </a:spcAft>
            </a:pPr>
            <a:r>
              <a:rPr lang="en-GB" sz="3600" dirty="0"/>
              <a:t>Regular follow up through Synod</a:t>
            </a:r>
          </a:p>
          <a:p>
            <a:pPr>
              <a:spcAft>
                <a:spcPts val="1200"/>
              </a:spcAft>
            </a:pPr>
            <a:endParaRPr lang="en-GB" sz="3600" dirty="0"/>
          </a:p>
          <a:p>
            <a:pPr>
              <a:spcAft>
                <a:spcPts val="1200"/>
              </a:spcAft>
            </a:pPr>
            <a:endParaRPr lang="en-GB" sz="3600" dirty="0"/>
          </a:p>
          <a:p>
            <a:pPr>
              <a:spcAft>
                <a:spcPts val="1200"/>
              </a:spcAft>
            </a:pPr>
            <a:endParaRPr lang="en-BE" dirty="0"/>
          </a:p>
        </p:txBody>
      </p:sp>
      <p:pic>
        <p:nvPicPr>
          <p:cNvPr id="3" name="Picture 2">
            <a:extLst>
              <a:ext uri="{FF2B5EF4-FFF2-40B4-BE49-F238E27FC236}">
                <a16:creationId xmlns:a16="http://schemas.microsoft.com/office/drawing/2014/main" id="{18DFB267-7FF7-D51B-6AE1-6A588159A14E}"/>
              </a:ext>
            </a:extLst>
          </p:cNvPr>
          <p:cNvPicPr>
            <a:picLocks noChangeAspect="1"/>
          </p:cNvPicPr>
          <p:nvPr/>
        </p:nvPicPr>
        <p:blipFill>
          <a:blip r:embed="rId3"/>
          <a:stretch>
            <a:fillRect/>
          </a:stretch>
        </p:blipFill>
        <p:spPr>
          <a:xfrm>
            <a:off x="9345380" y="2953939"/>
            <a:ext cx="1252666" cy="1252666"/>
          </a:xfrm>
          <a:prstGeom prst="rect">
            <a:avLst/>
          </a:prstGeom>
        </p:spPr>
      </p:pic>
      <p:pic>
        <p:nvPicPr>
          <p:cNvPr id="7" name="Picture 6">
            <a:extLst>
              <a:ext uri="{FF2B5EF4-FFF2-40B4-BE49-F238E27FC236}">
                <a16:creationId xmlns:a16="http://schemas.microsoft.com/office/drawing/2014/main" id="{BBF663EB-51DA-072E-0608-193936D30166}"/>
              </a:ext>
            </a:extLst>
          </p:cNvPr>
          <p:cNvPicPr>
            <a:picLocks noChangeAspect="1"/>
          </p:cNvPicPr>
          <p:nvPr/>
        </p:nvPicPr>
        <p:blipFill>
          <a:blip r:embed="rId4"/>
          <a:stretch>
            <a:fillRect/>
          </a:stretch>
        </p:blipFill>
        <p:spPr>
          <a:xfrm>
            <a:off x="8506025" y="4011882"/>
            <a:ext cx="1255885" cy="1249788"/>
          </a:xfrm>
          <a:prstGeom prst="rect">
            <a:avLst/>
          </a:prstGeom>
        </p:spPr>
      </p:pic>
      <p:pic>
        <p:nvPicPr>
          <p:cNvPr id="8" name="Picture 7">
            <a:extLst>
              <a:ext uri="{FF2B5EF4-FFF2-40B4-BE49-F238E27FC236}">
                <a16:creationId xmlns:a16="http://schemas.microsoft.com/office/drawing/2014/main" id="{8DC0F870-A27C-B9E9-7143-332DBC4606DB}"/>
              </a:ext>
            </a:extLst>
          </p:cNvPr>
          <p:cNvPicPr>
            <a:picLocks noChangeAspect="1"/>
          </p:cNvPicPr>
          <p:nvPr/>
        </p:nvPicPr>
        <p:blipFill>
          <a:blip r:embed="rId4"/>
          <a:stretch>
            <a:fillRect/>
          </a:stretch>
        </p:blipFill>
        <p:spPr>
          <a:xfrm>
            <a:off x="10178440" y="4074220"/>
            <a:ext cx="1255885" cy="1249788"/>
          </a:xfrm>
          <a:prstGeom prst="rect">
            <a:avLst/>
          </a:prstGeom>
        </p:spPr>
      </p:pic>
      <p:sp>
        <p:nvSpPr>
          <p:cNvPr id="9" name="Oval 8">
            <a:extLst>
              <a:ext uri="{FF2B5EF4-FFF2-40B4-BE49-F238E27FC236}">
                <a16:creationId xmlns:a16="http://schemas.microsoft.com/office/drawing/2014/main" id="{88205E08-B016-F866-9CD5-79903BBA72BA}"/>
              </a:ext>
            </a:extLst>
          </p:cNvPr>
          <p:cNvSpPr/>
          <p:nvPr/>
        </p:nvSpPr>
        <p:spPr>
          <a:xfrm>
            <a:off x="8354360" y="2907499"/>
            <a:ext cx="3307988" cy="309940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5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28B4B3-A065-1D4E-830A-60F39D7DD1C6}"/>
              </a:ext>
            </a:extLst>
          </p:cNvPr>
          <p:cNvPicPr>
            <a:picLocks noChangeAspect="1"/>
          </p:cNvPicPr>
          <p:nvPr/>
        </p:nvPicPr>
        <p:blipFill>
          <a:blip r:embed="rId3"/>
          <a:stretch>
            <a:fillRect/>
          </a:stretch>
        </p:blipFill>
        <p:spPr>
          <a:xfrm>
            <a:off x="878457" y="2504387"/>
            <a:ext cx="2383420" cy="3565074"/>
          </a:xfrm>
          <a:prstGeom prst="rect">
            <a:avLst/>
          </a:prstGeom>
        </p:spPr>
      </p:pic>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8189" y="589412"/>
            <a:ext cx="10515600" cy="1325563"/>
          </a:xfrm>
        </p:spPr>
        <p:txBody>
          <a:bodyPr/>
          <a:lstStyle/>
          <a:p>
            <a:r>
              <a:rPr lang="en-GB" b="1" dirty="0"/>
              <a:t>Chaplaincies: </a:t>
            </a:r>
            <a:endParaRPr lang="en-BE" b="1" dirty="0"/>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3387777" y="1722817"/>
            <a:ext cx="8950660" cy="4091929"/>
          </a:xfrm>
        </p:spPr>
        <p:txBody>
          <a:bodyPr>
            <a:normAutofit/>
          </a:bodyPr>
          <a:lstStyle/>
          <a:p>
            <a:pPr>
              <a:spcAft>
                <a:spcPts val="1200"/>
              </a:spcAft>
            </a:pPr>
            <a:r>
              <a:rPr lang="en-GB" sz="3600" dirty="0"/>
              <a:t>Measure and report energy and emissions</a:t>
            </a:r>
          </a:p>
          <a:p>
            <a:pPr>
              <a:spcAft>
                <a:spcPts val="1200"/>
              </a:spcAft>
            </a:pPr>
            <a:r>
              <a:rPr lang="en-GB" sz="3600" dirty="0"/>
              <a:t>Make a plan, appoint an LEO</a:t>
            </a:r>
          </a:p>
          <a:p>
            <a:pPr>
              <a:spcAft>
                <a:spcPts val="1200"/>
              </a:spcAft>
            </a:pPr>
            <a:r>
              <a:rPr lang="en-GB" sz="3600" dirty="0"/>
              <a:t>Switch to renewable energy and energy efficient lighting</a:t>
            </a:r>
          </a:p>
          <a:p>
            <a:pPr>
              <a:spcAft>
                <a:spcPts val="1200"/>
              </a:spcAft>
            </a:pPr>
            <a:r>
              <a:rPr lang="en-GB" sz="3600" dirty="0"/>
              <a:t>Engage with Eco Church</a:t>
            </a:r>
          </a:p>
          <a:p>
            <a:pPr>
              <a:spcAft>
                <a:spcPts val="1200"/>
              </a:spcAft>
            </a:pPr>
            <a:endParaRPr lang="en-GB" sz="3600" dirty="0"/>
          </a:p>
          <a:p>
            <a:pPr>
              <a:spcAft>
                <a:spcPts val="1200"/>
              </a:spcAft>
            </a:pPr>
            <a:endParaRPr lang="en-GB" sz="3600" dirty="0"/>
          </a:p>
          <a:p>
            <a:pPr>
              <a:spcAft>
                <a:spcPts val="1200"/>
              </a:spcAft>
            </a:pPr>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21076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42AAB141-1DFB-42EF-8647-AFE7653DB98E}"/>
              </a:ext>
            </a:extLst>
          </p:cNvPr>
          <p:cNvSpPr/>
          <p:nvPr/>
        </p:nvSpPr>
        <p:spPr>
          <a:xfrm>
            <a:off x="-1"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pic>
        <p:nvPicPr>
          <p:cNvPr id="8" name="Picture 7">
            <a:extLst>
              <a:ext uri="{FF2B5EF4-FFF2-40B4-BE49-F238E27FC236}">
                <a16:creationId xmlns:a16="http://schemas.microsoft.com/office/drawing/2014/main" id="{1BED94AA-74A8-AA8A-1AEB-ACD5604DC6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09" y="534692"/>
            <a:ext cx="6077709" cy="1864848"/>
          </a:xfrm>
          <a:prstGeom prst="rect">
            <a:avLst/>
          </a:prstGeom>
        </p:spPr>
      </p:pic>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a:xfrm>
            <a:off x="838189" y="2300989"/>
            <a:ext cx="10515600" cy="4351338"/>
          </a:xfrm>
        </p:spPr>
        <p:txBody>
          <a:bodyPr>
            <a:normAutofit/>
          </a:bodyPr>
          <a:lstStyle/>
          <a:p>
            <a:pPr>
              <a:spcAft>
                <a:spcPts val="1000"/>
              </a:spcAft>
            </a:pPr>
            <a:r>
              <a:rPr lang="en-GB" dirty="0"/>
              <a:t>         Bronze Eco Diocese award </a:t>
            </a:r>
            <a:endParaRPr lang="en-BE" dirty="0"/>
          </a:p>
          <a:p>
            <a:pPr>
              <a:spcAft>
                <a:spcPts val="1000"/>
              </a:spcAft>
            </a:pPr>
            <a:r>
              <a:rPr lang="en-GB" dirty="0"/>
              <a:t>All chaplaincies </a:t>
            </a:r>
          </a:p>
          <a:p>
            <a:pPr lvl="1">
              <a:spcAft>
                <a:spcPts val="1000"/>
              </a:spcAft>
            </a:pPr>
            <a:r>
              <a:rPr lang="en-GB" dirty="0"/>
              <a:t>encouraged to join </a:t>
            </a:r>
            <a:endParaRPr lang="en-BE" dirty="0"/>
          </a:p>
          <a:p>
            <a:pPr lvl="1">
              <a:spcAft>
                <a:spcPts val="1000"/>
              </a:spcAft>
            </a:pPr>
            <a:r>
              <a:rPr lang="en-GB" dirty="0"/>
              <a:t>Appoint a LEO</a:t>
            </a:r>
            <a:endParaRPr lang="en-BE" dirty="0"/>
          </a:p>
          <a:p>
            <a:pPr lvl="1">
              <a:spcAft>
                <a:spcPts val="1000"/>
              </a:spcAft>
            </a:pPr>
            <a:r>
              <a:rPr lang="en-GB" dirty="0"/>
              <a:t>Regular point on Council agenda</a:t>
            </a:r>
          </a:p>
          <a:p>
            <a:pPr>
              <a:spcAft>
                <a:spcPts val="1000"/>
              </a:spcAft>
            </a:pPr>
            <a:r>
              <a:rPr lang="en-GB" dirty="0"/>
              <a:t>Archdeaconry Creation Care network</a:t>
            </a:r>
          </a:p>
          <a:p>
            <a:pPr>
              <a:spcAft>
                <a:spcPts val="1000"/>
              </a:spcAft>
            </a:pPr>
            <a:r>
              <a:rPr lang="en-GB" dirty="0"/>
              <a:t>Working together to Silver</a:t>
            </a:r>
          </a:p>
          <a:p>
            <a:pPr>
              <a:spcAft>
                <a:spcPts val="1200"/>
              </a:spcAft>
            </a:pPr>
            <a:endParaRPr lang="en-BE" dirty="0"/>
          </a:p>
          <a:p>
            <a:endParaRPr lang="en-BE" dirty="0"/>
          </a:p>
        </p:txBody>
      </p:sp>
      <p:pic>
        <p:nvPicPr>
          <p:cNvPr id="11" name="image2.png" descr="Eco Church">
            <a:extLst>
              <a:ext uri="{FF2B5EF4-FFF2-40B4-BE49-F238E27FC236}">
                <a16:creationId xmlns:a16="http://schemas.microsoft.com/office/drawing/2014/main" id="{D899F06D-1A83-46A8-380A-BDFB4E13108A}"/>
              </a:ext>
            </a:extLst>
          </p:cNvPr>
          <p:cNvPicPr/>
          <p:nvPr/>
        </p:nvPicPr>
        <p:blipFill>
          <a:blip r:embed="rId4"/>
          <a:srcRect/>
          <a:stretch>
            <a:fillRect/>
          </a:stretch>
        </p:blipFill>
        <p:spPr>
          <a:xfrm>
            <a:off x="4090921" y="3550034"/>
            <a:ext cx="2029460" cy="422910"/>
          </a:xfrm>
          <a:prstGeom prst="rect">
            <a:avLst/>
          </a:prstGeom>
          <a:ln/>
        </p:spPr>
      </p:pic>
      <p:pic>
        <p:nvPicPr>
          <p:cNvPr id="10" name="Picture 9">
            <a:extLst>
              <a:ext uri="{FF2B5EF4-FFF2-40B4-BE49-F238E27FC236}">
                <a16:creationId xmlns:a16="http://schemas.microsoft.com/office/drawing/2014/main" id="{393F1396-F5AA-FEEA-42B0-A99723C47863}"/>
              </a:ext>
            </a:extLst>
          </p:cNvPr>
          <p:cNvPicPr>
            <a:picLocks noChangeAspect="1"/>
          </p:cNvPicPr>
          <p:nvPr/>
        </p:nvPicPr>
        <p:blipFill>
          <a:blip r:embed="rId5"/>
          <a:stretch>
            <a:fillRect/>
          </a:stretch>
        </p:blipFill>
        <p:spPr>
          <a:xfrm>
            <a:off x="1215233" y="2206310"/>
            <a:ext cx="538795" cy="701171"/>
          </a:xfrm>
          <a:prstGeom prst="rect">
            <a:avLst/>
          </a:prstGeom>
        </p:spPr>
      </p:pic>
      <p:pic>
        <p:nvPicPr>
          <p:cNvPr id="14" name="Picture 13">
            <a:extLst>
              <a:ext uri="{FF2B5EF4-FFF2-40B4-BE49-F238E27FC236}">
                <a16:creationId xmlns:a16="http://schemas.microsoft.com/office/drawing/2014/main" id="{720FE88A-9892-A687-DD3F-B996ED8E9F62}"/>
              </a:ext>
            </a:extLst>
          </p:cNvPr>
          <p:cNvPicPr>
            <a:picLocks noChangeAspect="1"/>
          </p:cNvPicPr>
          <p:nvPr/>
        </p:nvPicPr>
        <p:blipFill>
          <a:blip r:embed="rId6"/>
          <a:stretch>
            <a:fillRect/>
          </a:stretch>
        </p:blipFill>
        <p:spPr>
          <a:xfrm>
            <a:off x="5016018" y="5586813"/>
            <a:ext cx="564197" cy="705246"/>
          </a:xfrm>
          <a:prstGeom prst="rect">
            <a:avLst/>
          </a:prstGeom>
        </p:spPr>
      </p:pic>
      <p:pic>
        <p:nvPicPr>
          <p:cNvPr id="3" name="Picture 2">
            <a:extLst>
              <a:ext uri="{FF2B5EF4-FFF2-40B4-BE49-F238E27FC236}">
                <a16:creationId xmlns:a16="http://schemas.microsoft.com/office/drawing/2014/main" id="{9DF25F67-9EDE-2E98-4499-92E7E6EC7997}"/>
              </a:ext>
            </a:extLst>
          </p:cNvPr>
          <p:cNvPicPr>
            <a:picLocks noChangeAspect="1"/>
          </p:cNvPicPr>
          <p:nvPr/>
        </p:nvPicPr>
        <p:blipFill>
          <a:blip r:embed="rId7"/>
          <a:stretch>
            <a:fillRect/>
          </a:stretch>
        </p:blipFill>
        <p:spPr>
          <a:xfrm>
            <a:off x="7870077" y="2206310"/>
            <a:ext cx="2263398" cy="2400196"/>
          </a:xfrm>
          <a:prstGeom prst="rect">
            <a:avLst/>
          </a:prstGeom>
        </p:spPr>
      </p:pic>
      <p:sp>
        <p:nvSpPr>
          <p:cNvPr id="2" name="TextBox 1"/>
          <p:cNvSpPr txBox="1"/>
          <p:nvPr/>
        </p:nvSpPr>
        <p:spPr>
          <a:xfrm>
            <a:off x="7546109" y="534692"/>
            <a:ext cx="3916218" cy="369332"/>
          </a:xfrm>
          <a:prstGeom prst="rect">
            <a:avLst/>
          </a:prstGeom>
          <a:noFill/>
        </p:spPr>
        <p:txBody>
          <a:bodyPr wrap="square" rtlCol="0">
            <a:spAutoFit/>
          </a:bodyPr>
          <a:lstStyle/>
          <a:p>
            <a:r>
              <a:rPr lang="en-GB" b="1" dirty="0"/>
              <a:t>Diocese Commitment 1 -  </a:t>
            </a:r>
            <a:r>
              <a:rPr lang="en-GB" b="1" dirty="0" err="1"/>
              <a:t>EcoChurch</a:t>
            </a:r>
            <a:endParaRPr lang="en-US" b="1" dirty="0"/>
          </a:p>
        </p:txBody>
      </p:sp>
    </p:spTree>
    <p:extLst>
      <p:ext uri="{BB962C8B-B14F-4D97-AF65-F5344CB8AC3E}">
        <p14:creationId xmlns:p14="http://schemas.microsoft.com/office/powerpoint/2010/main" val="265946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30A-C686-4F94-890C-71DC2E70EDD8}"/>
              </a:ext>
            </a:extLst>
          </p:cNvPr>
          <p:cNvSpPr>
            <a:spLocks noGrp="1"/>
          </p:cNvSpPr>
          <p:nvPr>
            <p:ph type="title"/>
          </p:nvPr>
        </p:nvSpPr>
        <p:spPr>
          <a:xfrm>
            <a:off x="835891" y="481806"/>
            <a:ext cx="7707745" cy="1771867"/>
          </a:xfrm>
        </p:spPr>
        <p:txBody>
          <a:bodyPr/>
          <a:lstStyle/>
          <a:p>
            <a:r>
              <a:rPr lang="en-GB" b="1" dirty="0"/>
              <a:t>Towards Net Zero Carbon by 2030</a:t>
            </a:r>
            <a:r>
              <a:rPr lang="en-BE" b="1" dirty="0"/>
              <a:t> </a:t>
            </a:r>
          </a:p>
        </p:txBody>
      </p:sp>
      <p:sp>
        <p:nvSpPr>
          <p:cNvPr id="4" name="Content Placeholder 3">
            <a:extLst>
              <a:ext uri="{FF2B5EF4-FFF2-40B4-BE49-F238E27FC236}">
                <a16:creationId xmlns:a16="http://schemas.microsoft.com/office/drawing/2014/main" id="{FF46AA2B-6829-4AF1-A1B1-5EFA27EAA665}"/>
              </a:ext>
            </a:extLst>
          </p:cNvPr>
          <p:cNvSpPr>
            <a:spLocks noGrp="1"/>
          </p:cNvSpPr>
          <p:nvPr>
            <p:ph idx="1"/>
          </p:nvPr>
        </p:nvSpPr>
        <p:spPr/>
        <p:txBody>
          <a:bodyPr>
            <a:normAutofit fontScale="92500" lnSpcReduction="10000"/>
          </a:bodyPr>
          <a:lstStyle/>
          <a:p>
            <a:pPr marL="0" indent="0">
              <a:spcAft>
                <a:spcPts val="1200"/>
              </a:spcAft>
              <a:buNone/>
            </a:pPr>
            <a:r>
              <a:rPr lang="en-GB" dirty="0"/>
              <a:t>Commitments:</a:t>
            </a:r>
          </a:p>
          <a:p>
            <a:pPr>
              <a:spcAft>
                <a:spcPts val="1200"/>
              </a:spcAft>
            </a:pPr>
            <a:r>
              <a:rPr lang="en-GB" dirty="0"/>
              <a:t>Programme of activity to reduce carbon emissions </a:t>
            </a:r>
            <a:endParaRPr lang="en-BE" dirty="0"/>
          </a:p>
          <a:p>
            <a:pPr>
              <a:spcAft>
                <a:spcPts val="1200"/>
              </a:spcAft>
            </a:pPr>
            <a:r>
              <a:rPr lang="en-GB" dirty="0"/>
              <a:t>Measure progress</a:t>
            </a:r>
          </a:p>
          <a:p>
            <a:pPr>
              <a:spcAft>
                <a:spcPts val="1200"/>
              </a:spcAft>
            </a:pPr>
            <a:r>
              <a:rPr lang="en-GB" dirty="0"/>
              <a:t>Share information, mutual support</a:t>
            </a:r>
            <a:endParaRPr lang="en-BE" dirty="0"/>
          </a:p>
          <a:p>
            <a:pPr>
              <a:spcAft>
                <a:spcPts val="1200"/>
              </a:spcAft>
            </a:pPr>
            <a:r>
              <a:rPr lang="en-GB" dirty="0"/>
              <a:t>Energy efficiency, renewables, buildings, travel, behaviour</a:t>
            </a:r>
            <a:endParaRPr lang="en-BE" dirty="0"/>
          </a:p>
          <a:p>
            <a:pPr>
              <a:spcAft>
                <a:spcPts val="1200"/>
              </a:spcAft>
            </a:pPr>
            <a:r>
              <a:rPr lang="en-GB" dirty="0"/>
              <a:t>Environment/climate criteria for investments/purchases</a:t>
            </a:r>
          </a:p>
          <a:p>
            <a:pPr marL="0" indent="0">
              <a:spcBef>
                <a:spcPts val="1800"/>
              </a:spcBef>
              <a:spcAft>
                <a:spcPts val="1200"/>
              </a:spcAft>
              <a:buNone/>
            </a:pPr>
            <a:r>
              <a:rPr lang="en-GB" dirty="0"/>
              <a:t>Pursue improvements urgently and continuously</a:t>
            </a:r>
          </a:p>
          <a:p>
            <a:pPr marL="0" indent="0">
              <a:spcAft>
                <a:spcPts val="1200"/>
              </a:spcAft>
              <a:buNone/>
            </a:pPr>
            <a:endParaRPr lang="en-BE" dirty="0"/>
          </a:p>
          <a:p>
            <a:endParaRPr lang="en-BE" dirty="0"/>
          </a:p>
        </p:txBody>
      </p:sp>
      <p:sp>
        <p:nvSpPr>
          <p:cNvPr id="5" name="Frame 4">
            <a:extLst>
              <a:ext uri="{FF2B5EF4-FFF2-40B4-BE49-F238E27FC236}">
                <a16:creationId xmlns:a16="http://schemas.microsoft.com/office/drawing/2014/main" id="{42AAB141-1DFB-42EF-8647-AFE7653DB98E}"/>
              </a:ext>
            </a:extLst>
          </p:cNvPr>
          <p:cNvSpPr/>
          <p:nvPr/>
        </p:nvSpPr>
        <p:spPr>
          <a:xfrm>
            <a:off x="0" y="0"/>
            <a:ext cx="12191980" cy="6858000"/>
          </a:xfrm>
          <a:prstGeom prst="frame">
            <a:avLst>
              <a:gd name="adj1" fmla="val 7045"/>
            </a:avLst>
          </a:prstGeom>
          <a:solidFill>
            <a:srgbClr val="5C6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6" name="TextBox 5"/>
          <p:cNvSpPr txBox="1"/>
          <p:nvPr/>
        </p:nvSpPr>
        <p:spPr>
          <a:xfrm>
            <a:off x="7148945" y="534692"/>
            <a:ext cx="4313382" cy="369332"/>
          </a:xfrm>
          <a:prstGeom prst="rect">
            <a:avLst/>
          </a:prstGeom>
          <a:noFill/>
        </p:spPr>
        <p:txBody>
          <a:bodyPr wrap="square" rtlCol="0">
            <a:spAutoFit/>
          </a:bodyPr>
          <a:lstStyle/>
          <a:p>
            <a:r>
              <a:rPr lang="en-GB" b="1" dirty="0"/>
              <a:t>Diocese Commitment 2 -  Towards Net Zero </a:t>
            </a:r>
            <a:endParaRPr lang="en-US" b="1" dirty="0"/>
          </a:p>
        </p:txBody>
      </p:sp>
    </p:spTree>
    <p:extLst>
      <p:ext uri="{BB962C8B-B14F-4D97-AF65-F5344CB8AC3E}">
        <p14:creationId xmlns:p14="http://schemas.microsoft.com/office/powerpoint/2010/main" val="2291237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3734</TotalTime>
  <Words>1032</Words>
  <Application>Microsoft Macintosh PowerPoint</Application>
  <PresentationFormat>Widescreen</PresentationFormat>
  <Paragraphs>126</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Segoe UI</vt:lpstr>
      <vt:lpstr>Office Theme</vt:lpstr>
      <vt:lpstr>PowerPoint Presentation</vt:lpstr>
      <vt:lpstr>PowerPoint Presentation</vt:lpstr>
      <vt:lpstr>PowerPoint Presentation</vt:lpstr>
      <vt:lpstr>Programme of Activity</vt:lpstr>
      <vt:lpstr>Diocese: </vt:lpstr>
      <vt:lpstr>Archdeaconries: </vt:lpstr>
      <vt:lpstr>Chaplaincies: </vt:lpstr>
      <vt:lpstr>PowerPoint Presentation</vt:lpstr>
      <vt:lpstr>Towards Net Zero Carbon by 2030 </vt:lpstr>
      <vt:lpstr>PowerPoint Presentation</vt:lpstr>
      <vt:lpstr>Getting Strategic: </vt:lpstr>
      <vt:lpstr>Getting Carbon Literate: </vt:lpstr>
      <vt:lpstr>What else  can we do?</vt:lpstr>
      <vt:lpstr>Useful resources 1. Treading lightly</vt:lpstr>
      <vt:lpstr>Useful resources 2. Worship </vt:lpstr>
      <vt:lpstr>Useful resources 3. Networking &amp; activism</vt:lpstr>
      <vt:lpstr>Useful resources 4. Climate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Zélie Peppiette</dc:creator>
  <cp:lastModifiedBy>Barbara ALGER</cp:lastModifiedBy>
  <cp:revision>15</cp:revision>
  <dcterms:created xsi:type="dcterms:W3CDTF">2021-10-05T18:55:01Z</dcterms:created>
  <dcterms:modified xsi:type="dcterms:W3CDTF">2024-06-02T14:40:05Z</dcterms:modified>
</cp:coreProperties>
</file>