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678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90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4A70D5-0C3C-E41B-DE13-B4D85781A4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5B6C99E-45A3-B2B6-A9CE-3AA5D26C58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7EE3328-AE51-0F6F-1CB1-89FE2DD79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128C0-FE9C-4342-A7C4-14A9BED14879}" type="datetimeFigureOut">
              <a:rPr lang="en-GB" smtClean="0"/>
              <a:t>26/06/2026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432B8A8-65A2-E80B-C150-77370C966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ED98076-426E-B9A2-34BA-F081DF531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22C69-FDFE-4D42-8D91-99D25A06614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1315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3FC38F-11C7-1DCC-36A1-AD578CC59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479B621-3A6F-C480-42A5-577B79C435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DE89CAD-9737-6380-C8E7-BCD8EA36B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128C0-FE9C-4342-A7C4-14A9BED14879}" type="datetimeFigureOut">
              <a:rPr lang="en-GB" smtClean="0"/>
              <a:t>26/06/2026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BF1BC1-5F95-3057-958E-541A3FEE7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5D71C68-C7FC-74E7-ABBB-C8ED5D4BB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22C69-FDFE-4D42-8D91-99D25A06614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4879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7A21885-4812-F782-5642-38017E34F8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7DE795C-E1AA-E3BD-4309-637B99F670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06D99EB-C4AF-3210-B8DD-B9A4429A6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128C0-FE9C-4342-A7C4-14A9BED14879}" type="datetimeFigureOut">
              <a:rPr lang="en-GB" smtClean="0"/>
              <a:t>26/06/2026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1268E21-A7DE-8A34-DD78-BD6030DC8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FB406B8-BB2C-21AA-AE5D-4ED665FEB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22C69-FDFE-4D42-8D91-99D25A06614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8958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AA91B8-41AD-E400-1011-1CF223FE0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D7BC4CE-AFE4-4EB0-569F-6866BF9E9B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E0E4159-0C21-1937-6C9E-C7B8774D1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128C0-FE9C-4342-A7C4-14A9BED14879}" type="datetimeFigureOut">
              <a:rPr lang="en-GB" smtClean="0"/>
              <a:t>26/06/2026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D17B9D2-AF9F-0ADC-FC98-D83F1EE5C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B876B76-FCBA-4402-692F-067FD5950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22C69-FDFE-4D42-8D91-99D25A06614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3049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C0E516-859B-9C9A-7600-B940748DBE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749E78E-A3E9-7298-170C-2245E5996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ADC034C-98DE-D123-5366-42176114D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128C0-FE9C-4342-A7C4-14A9BED14879}" type="datetimeFigureOut">
              <a:rPr lang="en-GB" smtClean="0"/>
              <a:t>26/06/2026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AC3565F-1F1A-9D45-CEC9-DE1FFB47D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2ED92F9-EA61-176A-64B6-4670BDDBD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22C69-FDFE-4D42-8D91-99D25A06614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8267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3E8A9E-EB79-50A7-DEB2-31EAD26D6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3C11F37-FBF5-BFE4-72F1-66846F15F2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B5619F1-7A51-5954-5EED-84222A0E91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47FEF5E-9EBC-39F8-C04D-A6877D006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128C0-FE9C-4342-A7C4-14A9BED14879}" type="datetimeFigureOut">
              <a:rPr lang="en-GB" smtClean="0"/>
              <a:t>26/06/2026</a:t>
            </a:fld>
            <a:endParaRPr lang="en-GB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D1EE769-1E44-7DE2-9B67-AAD34E8C2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CEE35AD-3B6B-D0A9-FF73-1BC836CD2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22C69-FDFE-4D42-8D91-99D25A06614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55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2E630E-3BA5-3A30-7DDF-33EECF8D5E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3D3B816-3C38-51B0-F00D-A302455694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6840AD3-A116-326E-A08E-D6B8CA89C2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86BFA99-AF29-3736-4259-78CBDD951A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5414FA2-68E5-9205-5D93-13F327A65A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501F1E5-1B98-2661-FE51-3218ACFDB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128C0-FE9C-4342-A7C4-14A9BED14879}" type="datetimeFigureOut">
              <a:rPr lang="en-GB" smtClean="0"/>
              <a:t>26/06/2026</a:t>
            </a:fld>
            <a:endParaRPr lang="en-GB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1B09AA8-21AF-2081-D2C4-EEF428FEA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8039B36-D148-2FA6-06DA-0C23F1DD9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22C69-FDFE-4D42-8D91-99D25A06614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8134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2F3717-CE70-91D8-52E9-13AF844F1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0DDC76E-7B52-EDFC-488B-AF3B36E8D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128C0-FE9C-4342-A7C4-14A9BED14879}" type="datetimeFigureOut">
              <a:rPr lang="en-GB" smtClean="0"/>
              <a:t>26/06/2026</a:t>
            </a:fld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1102E93-FCBB-537A-7846-1066C4500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09C4166-20ED-ACB3-86E3-6D434C640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22C69-FDFE-4D42-8D91-99D25A06614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1037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8F2D371-2876-BB86-3A87-D2EE76AE5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128C0-FE9C-4342-A7C4-14A9BED14879}" type="datetimeFigureOut">
              <a:rPr lang="en-GB" smtClean="0"/>
              <a:t>26/06/2026</a:t>
            </a:fld>
            <a:endParaRPr lang="en-GB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A660017-FF66-2D40-AF2B-BC2D02846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D54DE42-5274-2AB5-091A-4E7BE7014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22C69-FDFE-4D42-8D91-99D25A06614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1053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0E2A9E-430B-27B2-8A10-1FFA386DA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91357D2-9DBF-1322-41CB-0111D3C1DB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0720DBC-921E-23FE-3755-101BC19CA3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0469852-342B-34DF-6C76-B48F4DBCC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128C0-FE9C-4342-A7C4-14A9BED14879}" type="datetimeFigureOut">
              <a:rPr lang="en-GB" smtClean="0"/>
              <a:t>26/06/2026</a:t>
            </a:fld>
            <a:endParaRPr lang="en-GB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54F760C-477E-BA92-6D8E-DE0EB7E9C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DB46642-A7DB-16B2-7AC8-F5B8AB86F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22C69-FDFE-4D42-8D91-99D25A06614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8372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0BBF8C-C688-0BB4-963A-C39AC8324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FBAA478-AC19-E139-5B42-5BD857257D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57EAD25-2E62-A3CD-0E1E-49E81708E5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55C231A-510C-F846-AE76-585270006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128C0-FE9C-4342-A7C4-14A9BED14879}" type="datetimeFigureOut">
              <a:rPr lang="en-GB" smtClean="0"/>
              <a:t>26/06/2026</a:t>
            </a:fld>
            <a:endParaRPr lang="en-GB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4B53141-F8EE-ED76-CF8D-C13BA885E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DDEFE03-976A-34FE-E259-159B2E7DA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22C69-FDFE-4D42-8D91-99D25A06614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0083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2ECD62F-EE2E-080D-68FB-8CFA6D4ED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FCC7A04-398B-D6E2-F747-C26A74A896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69E0B38-E17C-3D4A-23E2-BFBE746042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C128C0-FE9C-4342-A7C4-14A9BED14879}" type="datetimeFigureOut">
              <a:rPr lang="en-GB" smtClean="0"/>
              <a:t>26/06/2026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92C2871-DE5B-C711-1337-A808654511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EFB2DF5-187A-40B4-F23C-EC90BFBFBE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822C69-FDFE-4D42-8D91-99D25A06614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7220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europe.anglican.org/resources/diocesan-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Back Home">
            <a:extLst>
              <a:ext uri="{FF2B5EF4-FFF2-40B4-BE49-F238E27FC236}">
                <a16:creationId xmlns:a16="http://schemas.microsoft.com/office/drawing/2014/main" id="{6158946F-44F9-AF49-79CD-4AFF0D819C7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70000"/>
          </a:blip>
          <a:stretch>
            <a:fillRect/>
          </a:stretch>
        </p:blipFill>
        <p:spPr>
          <a:xfrm>
            <a:off x="4541621" y="1074113"/>
            <a:ext cx="2438198" cy="2426007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06EF7923-080E-F163-7894-BA19023115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520" y="3048000"/>
            <a:ext cx="10972800" cy="3027680"/>
          </a:xfrm>
        </p:spPr>
        <p:txBody>
          <a:bodyPr>
            <a:normAutofit fontScale="90000"/>
          </a:bodyPr>
          <a:lstStyle/>
          <a:p>
            <a:r>
              <a:rPr lang="fr-FR" dirty="0" err="1"/>
              <a:t>Diocesan</a:t>
            </a:r>
            <a:r>
              <a:rPr lang="fr-FR" dirty="0"/>
              <a:t> </a:t>
            </a:r>
            <a:r>
              <a:rPr lang="fr-FR" dirty="0" err="1"/>
              <a:t>Strategy</a:t>
            </a:r>
            <a:r>
              <a:rPr lang="fr-FR" dirty="0"/>
              <a:t> 2027-2036</a:t>
            </a:r>
            <a:br>
              <a:rPr lang="fr-FR" dirty="0"/>
            </a:br>
            <a:br>
              <a:rPr lang="fr-FR" dirty="0"/>
            </a:br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God’s</a:t>
            </a:r>
            <a:r>
              <a:rPr lang="fr-FR" dirty="0"/>
              <a:t> call for us at </a:t>
            </a:r>
            <a:r>
              <a:rPr lang="fr-FR" dirty="0" err="1"/>
              <a:t>this</a:t>
            </a:r>
            <a:r>
              <a:rPr lang="fr-FR" dirty="0"/>
              <a:t> time ?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29889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615586-81A6-B3E8-EA13-9E6C3634E9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812C2E-E597-CEAA-1983-89A4B539D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520" y="365124"/>
            <a:ext cx="10515600" cy="1189355"/>
          </a:xfrm>
        </p:spPr>
        <p:txBody>
          <a:bodyPr>
            <a:normAutofit fontScale="90000"/>
          </a:bodyPr>
          <a:lstStyle/>
          <a:p>
            <a:br>
              <a:rPr lang="fr-FR" i="1" dirty="0"/>
            </a:br>
            <a:r>
              <a:rPr lang="fr-FR" i="1" dirty="0"/>
              <a:t>Going Forward</a:t>
            </a:r>
            <a:br>
              <a:rPr lang="fr-FR" i="1" dirty="0"/>
            </a:br>
            <a:endParaRPr lang="en-GB" i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E6C2F8D-7E2A-E0F8-B861-09E806CC41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200" y="1649532"/>
            <a:ext cx="11816080" cy="4843344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endParaRPr lang="fr-FR" sz="3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GB" sz="3600" dirty="0"/>
              <a:t>  Further consultation and discernment by the working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3600" dirty="0"/>
              <a:t>    groups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3600" dirty="0"/>
              <a:t>  Final version :  November 2026</a:t>
            </a:r>
          </a:p>
          <a:p>
            <a:pPr algn="ctr">
              <a:spcBef>
                <a:spcPts val="2400"/>
              </a:spcBef>
              <a:buFont typeface="Wingdings" panose="05000000000000000000" pitchFamily="2" charset="2"/>
              <a:buChar char="§"/>
            </a:pPr>
            <a:endParaRPr lang="en-GB" sz="3600" i="1" dirty="0"/>
          </a:p>
          <a:p>
            <a:pPr algn="ctr">
              <a:spcBef>
                <a:spcPts val="2400"/>
              </a:spcBef>
              <a:buFont typeface="Wingdings" panose="05000000000000000000" pitchFamily="2" charset="2"/>
              <a:buChar char="§"/>
            </a:pPr>
            <a:r>
              <a:rPr lang="en-GB" sz="3600" i="1" dirty="0"/>
              <a:t>FOR MORE: 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GB" sz="3600" dirty="0"/>
              <a:t> </a:t>
            </a:r>
            <a:r>
              <a:rPr lang="en-GB" sz="3600" dirty="0">
                <a:solidFill>
                  <a:srgbClr val="467886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www.europe.anglican.org/resources/diocesan-</a:t>
            </a:r>
            <a:r>
              <a:rPr lang="en-GB" sz="3600" dirty="0">
                <a:solidFill>
                  <a:srgbClr val="467886"/>
                </a:solidFill>
              </a:rPr>
              <a:t>strategy 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en-GB" sz="3600" dirty="0"/>
              <a:t> get involved: </a:t>
            </a:r>
            <a:r>
              <a:rPr lang="en-GB" sz="3600" dirty="0">
                <a:solidFill>
                  <a:srgbClr val="467886"/>
                </a:solidFill>
              </a:rPr>
              <a:t>https://forms.office.com/e/8frxEJQfuZ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en-GB" sz="3600" dirty="0">
              <a:solidFill>
                <a:srgbClr val="467886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GB" sz="3600" dirty="0"/>
          </a:p>
        </p:txBody>
      </p:sp>
      <p:pic>
        <p:nvPicPr>
          <p:cNvPr id="4" name="Image 3" descr="Back Home">
            <a:extLst>
              <a:ext uri="{FF2B5EF4-FFF2-40B4-BE49-F238E27FC236}">
                <a16:creationId xmlns:a16="http://schemas.microsoft.com/office/drawing/2014/main" id="{56E7F542-12F5-1591-7D61-E36DC0F3708A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0000"/>
          </a:blip>
          <a:stretch>
            <a:fillRect/>
          </a:stretch>
        </p:blipFill>
        <p:spPr>
          <a:xfrm>
            <a:off x="3200400" y="1331342"/>
            <a:ext cx="4216399" cy="4195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8352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3230C7-68D5-3E40-25AF-F34CF82C9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i="1" dirty="0"/>
              <a:t>Based on </a:t>
            </a:r>
            <a:r>
              <a:rPr lang="fr-FR" i="1" dirty="0" err="1"/>
              <a:t>our</a:t>
            </a:r>
            <a:r>
              <a:rPr lang="fr-FR" i="1" dirty="0"/>
              <a:t> </a:t>
            </a:r>
            <a:r>
              <a:rPr lang="fr-FR" i="1" dirty="0" err="1"/>
              <a:t>identity</a:t>
            </a:r>
            <a:r>
              <a:rPr lang="fr-FR" i="1" dirty="0"/>
              <a:t>  - </a:t>
            </a:r>
            <a:r>
              <a:rPr lang="fr-FR" i="1" dirty="0" err="1"/>
              <a:t>Hospitably</a:t>
            </a:r>
            <a:r>
              <a:rPr lang="fr-FR" i="1" dirty="0"/>
              <a:t> Anglican</a:t>
            </a:r>
            <a:endParaRPr lang="en-GB" i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21536D-28C3-9F33-4209-10FDD673F5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2800" y="1876425"/>
            <a:ext cx="10855960" cy="4351338"/>
          </a:xfrm>
        </p:spPr>
        <p:txBody>
          <a:bodyPr/>
          <a:lstStyle/>
          <a:p>
            <a:r>
              <a:rPr lang="fr-FR" sz="3600" dirty="0" err="1"/>
              <a:t>Welcoming</a:t>
            </a:r>
            <a:r>
              <a:rPr lang="fr-FR" sz="3600" dirty="0"/>
              <a:t> and diverse</a:t>
            </a:r>
          </a:p>
          <a:p>
            <a:r>
              <a:rPr lang="fr-FR" sz="3600" dirty="0" err="1"/>
              <a:t>Intercultural</a:t>
            </a:r>
            <a:r>
              <a:rPr lang="fr-FR" sz="3600" dirty="0"/>
              <a:t> </a:t>
            </a:r>
            <a:r>
              <a:rPr lang="fr-FR" sz="3600" dirty="0" err="1"/>
              <a:t>belonging</a:t>
            </a:r>
            <a:endParaRPr lang="fr-FR" sz="3600" dirty="0"/>
          </a:p>
          <a:p>
            <a:r>
              <a:rPr lang="fr-FR" sz="3600" dirty="0" err="1"/>
              <a:t>Providing</a:t>
            </a:r>
            <a:r>
              <a:rPr lang="fr-FR" sz="3600" dirty="0"/>
              <a:t> </a:t>
            </a:r>
            <a:r>
              <a:rPr lang="fr-FR" sz="3600" dirty="0" err="1"/>
              <a:t>worship</a:t>
            </a:r>
            <a:r>
              <a:rPr lang="fr-FR" sz="3600" dirty="0"/>
              <a:t> in English </a:t>
            </a:r>
            <a:r>
              <a:rPr lang="fr-FR" sz="3600" dirty="0" err="1"/>
              <a:t>language</a:t>
            </a:r>
            <a:r>
              <a:rPr lang="fr-FR" sz="3600" dirty="0"/>
              <a:t> +</a:t>
            </a:r>
          </a:p>
          <a:p>
            <a:r>
              <a:rPr lang="fr-FR" sz="3600" dirty="0"/>
              <a:t>United </a:t>
            </a:r>
            <a:r>
              <a:rPr lang="fr-FR" sz="3600" dirty="0" err="1"/>
              <a:t>around</a:t>
            </a:r>
            <a:r>
              <a:rPr lang="fr-FR" sz="3600" dirty="0"/>
              <a:t> the Word and the </a:t>
            </a:r>
            <a:r>
              <a:rPr lang="fr-FR" sz="3600" dirty="0" err="1"/>
              <a:t>Eucharist</a:t>
            </a:r>
            <a:endParaRPr lang="fr-FR" sz="3600" dirty="0"/>
          </a:p>
          <a:p>
            <a:r>
              <a:rPr lang="fr-FR" sz="3600" dirty="0" err="1"/>
              <a:t>Committed</a:t>
            </a:r>
            <a:r>
              <a:rPr lang="fr-FR" sz="3600" dirty="0"/>
              <a:t> to </a:t>
            </a:r>
            <a:r>
              <a:rPr lang="fr-FR" sz="3600" dirty="0" err="1"/>
              <a:t>safety</a:t>
            </a:r>
            <a:r>
              <a:rPr lang="fr-FR" sz="3600" dirty="0"/>
              <a:t>, </a:t>
            </a:r>
            <a:r>
              <a:rPr lang="fr-FR" sz="3600" dirty="0" err="1"/>
              <a:t>safeguarding</a:t>
            </a:r>
            <a:r>
              <a:rPr lang="fr-FR" sz="3600" dirty="0"/>
              <a:t> and trust</a:t>
            </a:r>
          </a:p>
          <a:p>
            <a:r>
              <a:rPr lang="fr-FR" sz="3600" dirty="0" err="1"/>
              <a:t>Shaped</a:t>
            </a:r>
            <a:r>
              <a:rPr lang="fr-FR" sz="3600" dirty="0"/>
              <a:t> by </a:t>
            </a:r>
            <a:r>
              <a:rPr lang="fr-FR" sz="3600" dirty="0" err="1"/>
              <a:t>our</a:t>
            </a:r>
            <a:r>
              <a:rPr lang="fr-FR" sz="3600" dirty="0"/>
              <a:t> </a:t>
            </a:r>
            <a:r>
              <a:rPr lang="fr-FR" sz="3600" dirty="0" err="1"/>
              <a:t>context</a:t>
            </a:r>
            <a:r>
              <a:rPr lang="fr-FR" sz="3600" dirty="0"/>
              <a:t> as a </a:t>
            </a:r>
            <a:r>
              <a:rPr lang="fr-FR" sz="3600" dirty="0" err="1"/>
              <a:t>dispersed</a:t>
            </a:r>
            <a:r>
              <a:rPr lang="fr-FR" sz="3600" dirty="0"/>
              <a:t>, migrant </a:t>
            </a:r>
            <a:r>
              <a:rPr lang="fr-FR" sz="3600" dirty="0" err="1"/>
              <a:t>church</a:t>
            </a:r>
            <a:r>
              <a:rPr lang="fr-FR" sz="3600" dirty="0"/>
              <a:t> in Europe</a:t>
            </a:r>
          </a:p>
          <a:p>
            <a:endParaRPr lang="en-GB" dirty="0"/>
          </a:p>
        </p:txBody>
      </p:sp>
      <p:pic>
        <p:nvPicPr>
          <p:cNvPr id="4" name="Image 3" descr="Back Home">
            <a:extLst>
              <a:ext uri="{FF2B5EF4-FFF2-40B4-BE49-F238E27FC236}">
                <a16:creationId xmlns:a16="http://schemas.microsoft.com/office/drawing/2014/main" id="{08543896-647D-6B45-35C5-74A28F24BD8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3576320" y="1074113"/>
            <a:ext cx="4216399" cy="4195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6527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17DB8B-7192-2B2B-523F-186501EE6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17AD51-D1BB-C061-0A8D-3E708F33C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i="1" dirty="0"/>
              <a:t> Five Key areas of focus </a:t>
            </a:r>
            <a:endParaRPr lang="en-GB" i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C31A3C1-9500-95CE-074F-972750B2E4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600" dirty="0" err="1"/>
              <a:t>Healthy</a:t>
            </a:r>
            <a:r>
              <a:rPr lang="fr-FR" sz="3600" dirty="0"/>
              <a:t> and </a:t>
            </a:r>
            <a:r>
              <a:rPr lang="fr-FR" sz="3600" dirty="0" err="1"/>
              <a:t>thriving</a:t>
            </a:r>
            <a:r>
              <a:rPr lang="fr-FR" sz="3600" dirty="0"/>
              <a:t> </a:t>
            </a:r>
            <a:r>
              <a:rPr lang="fr-FR" sz="3600" dirty="0" err="1"/>
              <a:t>chaplaincies</a:t>
            </a:r>
            <a:endParaRPr lang="fr-FR" sz="3600" dirty="0"/>
          </a:p>
          <a:p>
            <a:r>
              <a:rPr lang="fr-FR" sz="3600" dirty="0" err="1"/>
              <a:t>Children</a:t>
            </a:r>
            <a:r>
              <a:rPr lang="fr-FR" sz="3600" dirty="0"/>
              <a:t> and </a:t>
            </a:r>
            <a:r>
              <a:rPr lang="fr-FR" sz="3600" dirty="0" err="1"/>
              <a:t>Youth</a:t>
            </a:r>
            <a:endParaRPr lang="fr-FR" sz="3600" dirty="0"/>
          </a:p>
          <a:p>
            <a:r>
              <a:rPr lang="fr-FR" sz="3600" dirty="0" err="1"/>
              <a:t>Intercultural</a:t>
            </a:r>
            <a:r>
              <a:rPr lang="fr-FR" sz="3600" dirty="0"/>
              <a:t>, </a:t>
            </a:r>
            <a:r>
              <a:rPr lang="fr-FR" sz="3600" dirty="0" err="1"/>
              <a:t>contextual</a:t>
            </a:r>
            <a:r>
              <a:rPr lang="fr-FR" sz="3600" dirty="0"/>
              <a:t> and local </a:t>
            </a:r>
            <a:r>
              <a:rPr lang="fr-FR" sz="3600" dirty="0" err="1"/>
              <a:t>language</a:t>
            </a:r>
            <a:r>
              <a:rPr lang="fr-FR" sz="3600" dirty="0"/>
              <a:t> engagement</a:t>
            </a:r>
          </a:p>
          <a:p>
            <a:r>
              <a:rPr lang="fr-FR" sz="3600" dirty="0"/>
              <a:t>Ministry training, support and </a:t>
            </a:r>
            <a:r>
              <a:rPr lang="fr-FR" sz="3600" dirty="0" err="1"/>
              <a:t>development</a:t>
            </a:r>
            <a:r>
              <a:rPr lang="fr-FR" sz="3600" dirty="0"/>
              <a:t> (</a:t>
            </a:r>
            <a:r>
              <a:rPr lang="fr-FR" sz="3600" dirty="0" err="1"/>
              <a:t>lay</a:t>
            </a:r>
            <a:r>
              <a:rPr lang="fr-FR" sz="3600" dirty="0"/>
              <a:t> and </a:t>
            </a:r>
            <a:r>
              <a:rPr lang="fr-FR" sz="3600" dirty="0" err="1"/>
              <a:t>ordained</a:t>
            </a:r>
            <a:r>
              <a:rPr lang="fr-FR" sz="3600" dirty="0"/>
              <a:t>)</a:t>
            </a:r>
          </a:p>
          <a:p>
            <a:r>
              <a:rPr lang="fr-FR" sz="3600" dirty="0"/>
              <a:t>New </a:t>
            </a:r>
            <a:r>
              <a:rPr lang="fr-FR" sz="3600" dirty="0" err="1"/>
              <a:t>worshipping</a:t>
            </a:r>
            <a:r>
              <a:rPr lang="fr-FR" sz="3600" dirty="0"/>
              <a:t> </a:t>
            </a:r>
            <a:r>
              <a:rPr lang="fr-FR" sz="3600" dirty="0" err="1"/>
              <a:t>communities</a:t>
            </a:r>
            <a:endParaRPr lang="en-GB" sz="3600" dirty="0"/>
          </a:p>
        </p:txBody>
      </p:sp>
      <p:pic>
        <p:nvPicPr>
          <p:cNvPr id="4" name="Image 3" descr="Back Home">
            <a:extLst>
              <a:ext uri="{FF2B5EF4-FFF2-40B4-BE49-F238E27FC236}">
                <a16:creationId xmlns:a16="http://schemas.microsoft.com/office/drawing/2014/main" id="{C7EBAFC6-C127-F52E-96E2-F63E0C36A35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3576320" y="1074113"/>
            <a:ext cx="4216399" cy="4195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6853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EBFF9F-CA7D-4091-01E1-DB9DD13A37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3C8756-BC03-E0C6-647E-44981C8D2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i="1" dirty="0"/>
              <a:t>Key areas of focus : </a:t>
            </a:r>
            <a:r>
              <a:rPr lang="fr-FR" i="1" dirty="0" err="1"/>
              <a:t>Healthy</a:t>
            </a:r>
            <a:r>
              <a:rPr lang="fr-FR" i="1" dirty="0"/>
              <a:t> and </a:t>
            </a:r>
            <a:r>
              <a:rPr lang="fr-FR" i="1" dirty="0" err="1"/>
              <a:t>thriving</a:t>
            </a:r>
            <a:r>
              <a:rPr lang="fr-FR" i="1" dirty="0"/>
              <a:t> </a:t>
            </a:r>
            <a:r>
              <a:rPr lang="fr-FR" i="1" dirty="0" err="1"/>
              <a:t>chaplaincies</a:t>
            </a:r>
            <a:endParaRPr lang="en-GB" i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9D9C0B7-DDEE-C838-5F74-F3EFC196B5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6920" y="2534613"/>
            <a:ext cx="10515600" cy="344380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3600" dirty="0"/>
              <a:t> How best to support </a:t>
            </a:r>
            <a:r>
              <a:rPr lang="fr-FR" sz="3600" dirty="0" err="1"/>
              <a:t>chaplaincies</a:t>
            </a:r>
            <a:r>
              <a:rPr lang="fr-FR" sz="3600" dirty="0"/>
              <a:t> </a:t>
            </a:r>
            <a:r>
              <a:rPr lang="fr-FR" sz="3600" dirty="0" err="1"/>
              <a:t>across</a:t>
            </a:r>
            <a:r>
              <a:rPr lang="fr-FR" sz="3600" dirty="0"/>
              <a:t> the </a:t>
            </a:r>
            <a:r>
              <a:rPr lang="fr-FR" sz="3600" dirty="0" err="1"/>
              <a:t>Diocese</a:t>
            </a:r>
            <a:endParaRPr lang="fr-FR" sz="3600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sz="3600" dirty="0"/>
              <a:t> Keeping </a:t>
            </a:r>
            <a:r>
              <a:rPr lang="fr-FR" sz="3600" dirty="0" err="1"/>
              <a:t>them</a:t>
            </a:r>
            <a:r>
              <a:rPr lang="fr-FR" sz="3600" dirty="0"/>
              <a:t> </a:t>
            </a:r>
            <a:r>
              <a:rPr lang="fr-FR" sz="3600" dirty="0" err="1"/>
              <a:t>healthy</a:t>
            </a:r>
            <a:r>
              <a:rPr lang="fr-FR" sz="3600" dirty="0"/>
              <a:t> and </a:t>
            </a:r>
            <a:r>
              <a:rPr lang="fr-FR" sz="3600" dirty="0" err="1"/>
              <a:t>resilient</a:t>
            </a:r>
            <a:r>
              <a:rPr lang="fr-FR" sz="3600" dirty="0"/>
              <a:t> </a:t>
            </a:r>
            <a:r>
              <a:rPr lang="fr-FR" sz="3600" dirty="0" err="1"/>
              <a:t>especially</a:t>
            </a:r>
            <a:r>
              <a:rPr lang="fr-FR" sz="3600" dirty="0"/>
              <a:t> in times of change or </a:t>
            </a:r>
            <a:r>
              <a:rPr lang="fr-FR" sz="3600" dirty="0" err="1"/>
              <a:t>conflict</a:t>
            </a:r>
            <a:endParaRPr lang="fr-FR" sz="3600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sz="3600" dirty="0"/>
              <a:t> </a:t>
            </a:r>
            <a:r>
              <a:rPr lang="fr-FR" sz="3600" dirty="0" err="1"/>
              <a:t>Fostering</a:t>
            </a:r>
            <a:r>
              <a:rPr lang="fr-FR" sz="3600" dirty="0"/>
              <a:t> a </a:t>
            </a:r>
            <a:r>
              <a:rPr lang="fr-FR" sz="3600" dirty="0" err="1"/>
              <a:t>safe</a:t>
            </a:r>
            <a:r>
              <a:rPr lang="fr-FR" sz="3600" dirty="0"/>
              <a:t> and </a:t>
            </a:r>
            <a:r>
              <a:rPr lang="fr-FR" sz="3600" dirty="0" err="1"/>
              <a:t>healthy</a:t>
            </a:r>
            <a:r>
              <a:rPr lang="fr-FR" sz="3600" dirty="0"/>
              <a:t> culture </a:t>
            </a:r>
            <a:endParaRPr lang="en-GB" sz="3600" dirty="0"/>
          </a:p>
        </p:txBody>
      </p:sp>
      <p:pic>
        <p:nvPicPr>
          <p:cNvPr id="4" name="Image 3" descr="Back Home">
            <a:extLst>
              <a:ext uri="{FF2B5EF4-FFF2-40B4-BE49-F238E27FC236}">
                <a16:creationId xmlns:a16="http://schemas.microsoft.com/office/drawing/2014/main" id="{10616858-DF68-56A6-CE6B-8F1D9FC0725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3576320" y="1074113"/>
            <a:ext cx="4216399" cy="4195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968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274AFB-D590-338D-2917-B3E3336965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553065-D9E4-61AD-58A7-DC571B812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57275"/>
          </a:xfrm>
        </p:spPr>
        <p:txBody>
          <a:bodyPr>
            <a:normAutofit/>
          </a:bodyPr>
          <a:lstStyle/>
          <a:p>
            <a:r>
              <a:rPr lang="fr-FR" i="1" dirty="0"/>
              <a:t>Key areas of focus :  </a:t>
            </a:r>
            <a:r>
              <a:rPr lang="fr-FR" i="1" dirty="0" err="1"/>
              <a:t>Children</a:t>
            </a:r>
            <a:r>
              <a:rPr lang="fr-FR" i="1" dirty="0"/>
              <a:t> &amp; </a:t>
            </a:r>
            <a:r>
              <a:rPr lang="fr-FR" i="1" dirty="0" err="1"/>
              <a:t>Youth</a:t>
            </a:r>
            <a:endParaRPr lang="en-GB" i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C2BC015-FB31-FC74-1EEC-3AC345B45F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6920" y="1788160"/>
            <a:ext cx="10515600" cy="47047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3600" dirty="0"/>
              <a:t>Two major </a:t>
            </a:r>
            <a:r>
              <a:rPr lang="fr-FR" sz="3600" dirty="0" err="1"/>
              <a:t>aims</a:t>
            </a:r>
            <a:r>
              <a:rPr lang="fr-FR" sz="3600" dirty="0"/>
              <a:t> :</a:t>
            </a:r>
          </a:p>
          <a:p>
            <a:pPr marL="0" indent="0">
              <a:buNone/>
            </a:pPr>
            <a:endParaRPr lang="fr-FR" sz="3600" dirty="0"/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sz="3600" dirty="0"/>
              <a:t>Foster a </a:t>
            </a:r>
            <a:r>
              <a:rPr lang="fr-FR" sz="3600" dirty="0" err="1"/>
              <a:t>ministry</a:t>
            </a:r>
            <a:r>
              <a:rPr lang="fr-FR" sz="3600" dirty="0"/>
              <a:t> </a:t>
            </a:r>
            <a:r>
              <a:rPr lang="fr-FR" sz="3600" dirty="0" err="1"/>
              <a:t>that</a:t>
            </a:r>
            <a:r>
              <a:rPr lang="fr-FR" sz="3600" dirty="0"/>
              <a:t> </a:t>
            </a:r>
            <a:r>
              <a:rPr lang="fr-FR" sz="3600" dirty="0" err="1"/>
              <a:t>is</a:t>
            </a:r>
            <a:r>
              <a:rPr lang="fr-FR" sz="3600" dirty="0"/>
              <a:t> </a:t>
            </a:r>
            <a:r>
              <a:rPr lang="fr-FR" sz="3600" dirty="0" err="1"/>
              <a:t>safe</a:t>
            </a:r>
            <a:r>
              <a:rPr lang="fr-FR" sz="3600" dirty="0"/>
              <a:t> and </a:t>
            </a:r>
            <a:r>
              <a:rPr lang="fr-FR" sz="3600" dirty="0" err="1"/>
              <a:t>that</a:t>
            </a:r>
            <a:r>
              <a:rPr lang="fr-FR" sz="3600" dirty="0"/>
              <a:t> </a:t>
            </a:r>
            <a:r>
              <a:rPr lang="fr-FR" sz="3600" dirty="0" err="1"/>
              <a:t>nurtures</a:t>
            </a:r>
            <a:r>
              <a:rPr lang="fr-FR" sz="3600" dirty="0"/>
              <a:t> </a:t>
            </a:r>
            <a:r>
              <a:rPr lang="fr-FR" sz="3600" dirty="0" err="1"/>
              <a:t>faith</a:t>
            </a:r>
            <a:r>
              <a:rPr lang="fr-FR" sz="3600" dirty="0"/>
              <a:t> and vocation in </a:t>
            </a:r>
            <a:r>
              <a:rPr lang="fr-FR" sz="3600" dirty="0" err="1"/>
              <a:t>children</a:t>
            </a:r>
            <a:r>
              <a:rPr lang="fr-FR" sz="3600" dirty="0"/>
              <a:t> and </a:t>
            </a:r>
            <a:r>
              <a:rPr lang="fr-FR" sz="3600" dirty="0" err="1"/>
              <a:t>young</a:t>
            </a:r>
            <a:r>
              <a:rPr lang="fr-FR" sz="3600" dirty="0"/>
              <a:t> people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sz="3600" dirty="0"/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sz="3600" dirty="0"/>
              <a:t> </a:t>
            </a:r>
            <a:r>
              <a:rPr lang="fr-FR" sz="3600" dirty="0" err="1"/>
              <a:t>Develop</a:t>
            </a:r>
            <a:r>
              <a:rPr lang="fr-FR" sz="3600" dirty="0"/>
              <a:t> a leadership </a:t>
            </a:r>
            <a:r>
              <a:rPr lang="fr-FR" sz="3600" dirty="0" err="1"/>
              <a:t>pathway</a:t>
            </a:r>
            <a:r>
              <a:rPr lang="fr-FR" sz="3600" dirty="0"/>
              <a:t> for </a:t>
            </a:r>
            <a:r>
              <a:rPr lang="fr-FR" sz="3600" dirty="0" err="1"/>
              <a:t>youth</a:t>
            </a:r>
            <a:r>
              <a:rPr lang="fr-FR" sz="3600" dirty="0"/>
              <a:t> and </a:t>
            </a:r>
            <a:r>
              <a:rPr lang="fr-FR" sz="3600" dirty="0" err="1"/>
              <a:t>young</a:t>
            </a:r>
            <a:r>
              <a:rPr lang="fr-FR" sz="3600" dirty="0"/>
              <a:t> </a:t>
            </a:r>
            <a:r>
              <a:rPr lang="fr-FR" sz="3600" dirty="0" err="1"/>
              <a:t>adults</a:t>
            </a:r>
            <a:r>
              <a:rPr lang="fr-FR" sz="3600" dirty="0"/>
              <a:t> </a:t>
            </a:r>
            <a:r>
              <a:rPr lang="fr-FR" sz="3600" dirty="0" err="1"/>
              <a:t>whose</a:t>
            </a:r>
            <a:r>
              <a:rPr lang="fr-FR" sz="3600" dirty="0"/>
              <a:t> vocation </a:t>
            </a:r>
            <a:r>
              <a:rPr lang="fr-FR" sz="3600" dirty="0" err="1"/>
              <a:t>will</a:t>
            </a:r>
            <a:r>
              <a:rPr lang="fr-FR" sz="3600" dirty="0"/>
              <a:t> </a:t>
            </a:r>
            <a:r>
              <a:rPr lang="fr-FR" sz="3600" dirty="0" err="1"/>
              <a:t>be</a:t>
            </a:r>
            <a:r>
              <a:rPr lang="fr-FR" sz="3600" dirty="0"/>
              <a:t> an </a:t>
            </a:r>
            <a:r>
              <a:rPr lang="fr-FR" sz="3600" dirty="0" err="1"/>
              <a:t>example</a:t>
            </a:r>
            <a:r>
              <a:rPr lang="fr-FR" sz="3600" dirty="0"/>
              <a:t> for </a:t>
            </a:r>
            <a:r>
              <a:rPr lang="fr-FR" sz="3600" dirty="0" err="1"/>
              <a:t>others</a:t>
            </a:r>
            <a:r>
              <a:rPr lang="fr-FR" sz="3600" dirty="0"/>
              <a:t>  </a:t>
            </a:r>
            <a:endParaRPr lang="en-GB" sz="3600" dirty="0"/>
          </a:p>
        </p:txBody>
      </p:sp>
      <p:pic>
        <p:nvPicPr>
          <p:cNvPr id="4" name="Image 3" descr="Back Home">
            <a:extLst>
              <a:ext uri="{FF2B5EF4-FFF2-40B4-BE49-F238E27FC236}">
                <a16:creationId xmlns:a16="http://schemas.microsoft.com/office/drawing/2014/main" id="{ABA6FC0F-184F-8D8F-21E2-FB75DC4A5CA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3576320" y="1074113"/>
            <a:ext cx="4216399" cy="4195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2672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1EB829-8699-7096-53D3-33F9B91A50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CE6C11-0A8D-8402-A677-101ECCF97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51915"/>
          </a:xfrm>
        </p:spPr>
        <p:txBody>
          <a:bodyPr>
            <a:normAutofit fontScale="90000"/>
          </a:bodyPr>
          <a:lstStyle/>
          <a:p>
            <a:br>
              <a:rPr lang="fr-FR" i="1" dirty="0"/>
            </a:br>
            <a:r>
              <a:rPr lang="fr-FR" i="1" dirty="0"/>
              <a:t>Key areas of focus : </a:t>
            </a:r>
            <a:r>
              <a:rPr lang="fr-FR" i="1" dirty="0" err="1"/>
              <a:t>Intercultural</a:t>
            </a:r>
            <a:r>
              <a:rPr lang="fr-FR" i="1" dirty="0"/>
              <a:t>, </a:t>
            </a:r>
            <a:r>
              <a:rPr lang="fr-FR" i="1" dirty="0" err="1"/>
              <a:t>contextual</a:t>
            </a:r>
            <a:r>
              <a:rPr lang="fr-FR" i="1" dirty="0"/>
              <a:t> and local </a:t>
            </a:r>
            <a:r>
              <a:rPr lang="fr-FR" i="1" dirty="0" err="1"/>
              <a:t>language</a:t>
            </a:r>
            <a:r>
              <a:rPr lang="fr-FR" i="1" dirty="0"/>
              <a:t> engagement</a:t>
            </a:r>
            <a:br>
              <a:rPr lang="fr-FR" i="1" dirty="0"/>
            </a:br>
            <a:endParaRPr lang="en-GB" i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00F8A98-2294-E526-5369-79C147B15B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760" y="2106187"/>
            <a:ext cx="10734040" cy="387223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3600" dirty="0" err="1"/>
              <a:t>Promoting</a:t>
            </a:r>
            <a:r>
              <a:rPr lang="fr-FR" sz="3600" dirty="0"/>
              <a:t> </a:t>
            </a:r>
            <a:r>
              <a:rPr lang="fr-FR" sz="3600" dirty="0" err="1"/>
              <a:t>understanding</a:t>
            </a:r>
            <a:r>
              <a:rPr lang="fr-FR" sz="3600" dirty="0"/>
              <a:t>, </a:t>
            </a:r>
            <a:r>
              <a:rPr lang="fr-FR" sz="3600" dirty="0" err="1"/>
              <a:t>reconciliation</a:t>
            </a:r>
            <a:r>
              <a:rPr lang="fr-FR" sz="3600" dirty="0"/>
              <a:t> and racial justice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3600" dirty="0" err="1"/>
              <a:t>Make</a:t>
            </a:r>
            <a:r>
              <a:rPr lang="fr-FR" sz="3600" dirty="0"/>
              <a:t> more visible </a:t>
            </a:r>
            <a:r>
              <a:rPr lang="fr-FR" sz="3600" dirty="0" err="1"/>
              <a:t>our</a:t>
            </a:r>
            <a:r>
              <a:rPr lang="fr-FR" sz="3600" dirty="0"/>
              <a:t> </a:t>
            </a:r>
            <a:r>
              <a:rPr lang="fr-FR" sz="3600" dirty="0" err="1"/>
              <a:t>unity</a:t>
            </a:r>
            <a:r>
              <a:rPr lang="fr-FR" sz="3600" dirty="0"/>
              <a:t> in Christ </a:t>
            </a:r>
            <a:r>
              <a:rPr lang="fr-FR" sz="3600" dirty="0" err="1"/>
              <a:t>with</a:t>
            </a:r>
            <a:r>
              <a:rPr lang="fr-FR" sz="3600" dirty="0"/>
              <a:t> </a:t>
            </a:r>
            <a:r>
              <a:rPr lang="fr-FR" sz="3600" dirty="0" err="1"/>
              <a:t>other</a:t>
            </a:r>
            <a:r>
              <a:rPr lang="fr-FR" sz="3600" dirty="0"/>
              <a:t> </a:t>
            </a:r>
            <a:r>
              <a:rPr lang="fr-FR" sz="3600" dirty="0" err="1"/>
              <a:t>churches</a:t>
            </a:r>
            <a:endParaRPr lang="fr-FR" sz="3600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sz="3600" dirty="0"/>
              <a:t> </a:t>
            </a:r>
            <a:r>
              <a:rPr lang="fr-FR" sz="3600" dirty="0" err="1"/>
              <a:t>Develop</a:t>
            </a:r>
            <a:r>
              <a:rPr lang="fr-FR" sz="3600" dirty="0"/>
              <a:t> </a:t>
            </a:r>
            <a:r>
              <a:rPr lang="fr-FR" sz="3600" dirty="0" err="1"/>
              <a:t>our</a:t>
            </a:r>
            <a:r>
              <a:rPr lang="fr-FR" sz="3600" dirty="0"/>
              <a:t> </a:t>
            </a:r>
            <a:r>
              <a:rPr lang="fr-FR" sz="3600" dirty="0" err="1"/>
              <a:t>ecumenical</a:t>
            </a:r>
            <a:r>
              <a:rPr lang="fr-FR" sz="3600" dirty="0"/>
              <a:t> relations: </a:t>
            </a:r>
            <a:r>
              <a:rPr lang="fr-FR" sz="3600" dirty="0" err="1"/>
              <a:t>worship</a:t>
            </a:r>
            <a:r>
              <a:rPr lang="fr-FR" sz="3600" dirty="0"/>
              <a:t> and </a:t>
            </a:r>
            <a:r>
              <a:rPr lang="fr-FR" sz="3600" dirty="0" err="1"/>
              <a:t>work</a:t>
            </a:r>
            <a:r>
              <a:rPr lang="fr-FR" sz="3600" dirty="0"/>
              <a:t> in partnership; </a:t>
            </a:r>
            <a:r>
              <a:rPr lang="fr-FR" sz="3600" dirty="0" err="1"/>
              <a:t>bear</a:t>
            </a:r>
            <a:r>
              <a:rPr lang="fr-FR" sz="3600" dirty="0"/>
              <a:t> Christian </a:t>
            </a:r>
            <a:r>
              <a:rPr lang="fr-FR" sz="3600" dirty="0" err="1"/>
              <a:t>witness</a:t>
            </a:r>
            <a:r>
              <a:rPr lang="fr-FR" sz="3600" dirty="0"/>
              <a:t> </a:t>
            </a:r>
            <a:r>
              <a:rPr lang="fr-FR" sz="3600" dirty="0" err="1"/>
              <a:t>together</a:t>
            </a:r>
            <a:r>
              <a:rPr lang="fr-FR" sz="3600" dirty="0"/>
              <a:t> in </a:t>
            </a:r>
            <a:r>
              <a:rPr lang="fr-FR" sz="3600" dirty="0" err="1"/>
              <a:t>faith</a:t>
            </a:r>
            <a:r>
              <a:rPr lang="fr-FR" sz="3600" dirty="0"/>
              <a:t>, </a:t>
            </a:r>
            <a:r>
              <a:rPr lang="fr-FR" sz="3600" dirty="0" err="1"/>
              <a:t>hope</a:t>
            </a:r>
            <a:r>
              <a:rPr lang="fr-FR" sz="3600" dirty="0"/>
              <a:t> &amp; love</a:t>
            </a:r>
            <a:endParaRPr lang="en-GB" sz="3600" dirty="0"/>
          </a:p>
        </p:txBody>
      </p:sp>
      <p:pic>
        <p:nvPicPr>
          <p:cNvPr id="4" name="Image 3" descr="Back Home">
            <a:extLst>
              <a:ext uri="{FF2B5EF4-FFF2-40B4-BE49-F238E27FC236}">
                <a16:creationId xmlns:a16="http://schemas.microsoft.com/office/drawing/2014/main" id="{A9192DBD-2780-BAF3-0DEB-C7B648FD2229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3576320" y="1074113"/>
            <a:ext cx="4216399" cy="4195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4617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5856F5-A1FA-FB8B-5E67-14AE6D4E69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2E87A1-96BC-F3D3-A294-EF81FF989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56715"/>
          </a:xfrm>
        </p:spPr>
        <p:txBody>
          <a:bodyPr>
            <a:normAutofit fontScale="90000"/>
          </a:bodyPr>
          <a:lstStyle/>
          <a:p>
            <a:br>
              <a:rPr lang="fr-FR" i="1" dirty="0"/>
            </a:br>
            <a:r>
              <a:rPr lang="fr-FR" i="1" dirty="0"/>
              <a:t>Key areas of focus : Ministry training, support and </a:t>
            </a:r>
            <a:r>
              <a:rPr lang="fr-FR" i="1" dirty="0" err="1"/>
              <a:t>development</a:t>
            </a:r>
            <a:r>
              <a:rPr lang="fr-FR" i="1" dirty="0"/>
              <a:t> (</a:t>
            </a:r>
            <a:r>
              <a:rPr lang="fr-FR" i="1" dirty="0" err="1"/>
              <a:t>lay</a:t>
            </a:r>
            <a:r>
              <a:rPr lang="fr-FR" i="1" dirty="0"/>
              <a:t> and </a:t>
            </a:r>
            <a:r>
              <a:rPr lang="fr-FR" i="1" dirty="0" err="1"/>
              <a:t>ordained</a:t>
            </a:r>
            <a:r>
              <a:rPr lang="fr-FR" i="1" dirty="0"/>
              <a:t>)</a:t>
            </a:r>
            <a:br>
              <a:rPr lang="fr-FR" i="1" dirty="0"/>
            </a:br>
            <a:endParaRPr lang="en-GB" i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1618EF2-9FEC-0966-D10B-5966F09FC6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760" y="2620645"/>
            <a:ext cx="10734040" cy="387223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3600" dirty="0" err="1"/>
              <a:t>Review</a:t>
            </a:r>
            <a:r>
              <a:rPr lang="fr-FR" sz="3600" dirty="0"/>
              <a:t> of </a:t>
            </a:r>
            <a:r>
              <a:rPr lang="fr-FR" sz="3600" dirty="0" err="1"/>
              <a:t>current</a:t>
            </a:r>
            <a:r>
              <a:rPr lang="fr-FR" sz="3600" dirty="0"/>
              <a:t> provision to propose changes and/or </a:t>
            </a:r>
            <a:r>
              <a:rPr lang="fr-FR" sz="3600" dirty="0" err="1"/>
              <a:t>investment</a:t>
            </a:r>
            <a:r>
              <a:rPr lang="fr-FR" sz="3600" dirty="0"/>
              <a:t> as </a:t>
            </a:r>
            <a:r>
              <a:rPr lang="fr-FR" sz="3600" dirty="0" err="1"/>
              <a:t>needed</a:t>
            </a:r>
            <a:endParaRPr lang="fr-FR" sz="3600" dirty="0"/>
          </a:p>
          <a:p>
            <a:pPr>
              <a:buFont typeface="Wingdings" panose="05000000000000000000" pitchFamily="2" charset="2"/>
              <a:buChar char="Ø"/>
            </a:pPr>
            <a:endParaRPr lang="fr-FR" sz="3600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sz="3600" dirty="0"/>
              <a:t>Attention </a:t>
            </a:r>
            <a:r>
              <a:rPr lang="fr-FR" sz="3600" dirty="0" err="1"/>
              <a:t>given</a:t>
            </a:r>
            <a:r>
              <a:rPr lang="fr-FR" sz="3600" dirty="0"/>
              <a:t> to </a:t>
            </a:r>
            <a:r>
              <a:rPr lang="fr-FR" sz="3600" dirty="0" err="1"/>
              <a:t>lay</a:t>
            </a:r>
            <a:r>
              <a:rPr lang="fr-FR" sz="3600" dirty="0"/>
              <a:t> leaders, self-</a:t>
            </a:r>
            <a:r>
              <a:rPr lang="fr-FR" sz="3600" dirty="0" err="1"/>
              <a:t>supporting</a:t>
            </a:r>
            <a:r>
              <a:rPr lang="fr-FR" sz="3600" dirty="0"/>
              <a:t> </a:t>
            </a:r>
            <a:r>
              <a:rPr lang="fr-FR" sz="3600" dirty="0" err="1"/>
              <a:t>ministers</a:t>
            </a:r>
            <a:endParaRPr lang="fr-FR" sz="3600" dirty="0"/>
          </a:p>
          <a:p>
            <a:pPr>
              <a:buFont typeface="Wingdings" panose="05000000000000000000" pitchFamily="2" charset="2"/>
              <a:buChar char="Ø"/>
            </a:pPr>
            <a:endParaRPr lang="fr-FR" sz="3600" dirty="0"/>
          </a:p>
          <a:p>
            <a:pPr marL="0" indent="0">
              <a:buNone/>
            </a:pPr>
            <a:endParaRPr lang="en-GB" sz="3600" dirty="0"/>
          </a:p>
        </p:txBody>
      </p:sp>
      <p:pic>
        <p:nvPicPr>
          <p:cNvPr id="4" name="Image 3" descr="Back Home">
            <a:extLst>
              <a:ext uri="{FF2B5EF4-FFF2-40B4-BE49-F238E27FC236}">
                <a16:creationId xmlns:a16="http://schemas.microsoft.com/office/drawing/2014/main" id="{A560C158-53AE-6227-FB34-4BCA0B51AB09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3576320" y="1074113"/>
            <a:ext cx="4216399" cy="4195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7502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6E4B25-4103-32B6-846C-C3A09CE2F0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B38304-002E-795E-71EC-A4BED44AD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65126"/>
            <a:ext cx="10896600" cy="1284406"/>
          </a:xfrm>
        </p:spPr>
        <p:txBody>
          <a:bodyPr>
            <a:normAutofit fontScale="90000"/>
          </a:bodyPr>
          <a:lstStyle/>
          <a:p>
            <a:br>
              <a:rPr lang="fr-FR" i="1" dirty="0"/>
            </a:br>
            <a:r>
              <a:rPr lang="fr-FR" i="1" dirty="0"/>
              <a:t>Key areas of focus : New </a:t>
            </a:r>
            <a:r>
              <a:rPr lang="fr-FR" i="1" dirty="0" err="1"/>
              <a:t>worshipping</a:t>
            </a:r>
            <a:r>
              <a:rPr lang="fr-FR" i="1" dirty="0"/>
              <a:t> </a:t>
            </a:r>
            <a:r>
              <a:rPr lang="fr-FR" i="1" dirty="0" err="1"/>
              <a:t>communities</a:t>
            </a:r>
            <a:br>
              <a:rPr lang="fr-FR" i="1" dirty="0"/>
            </a:br>
            <a:endParaRPr lang="en-GB" i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BCF8BA4-06DF-2208-6114-63A5D92AFB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760" y="2620645"/>
            <a:ext cx="10734040" cy="217487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3600" dirty="0" err="1"/>
              <a:t>Proposals</a:t>
            </a:r>
            <a:r>
              <a:rPr lang="fr-FR" sz="3600" dirty="0"/>
              <a:t> for </a:t>
            </a:r>
            <a:r>
              <a:rPr lang="fr-FR" sz="3600" dirty="0" err="1"/>
              <a:t>appropriate</a:t>
            </a:r>
            <a:r>
              <a:rPr lang="fr-FR" sz="3600" dirty="0"/>
              <a:t> </a:t>
            </a:r>
            <a:r>
              <a:rPr lang="fr-FR" sz="3600" dirty="0" err="1"/>
              <a:t>authorization</a:t>
            </a:r>
            <a:r>
              <a:rPr lang="fr-FR" sz="3600" dirty="0"/>
              <a:t>, training and </a:t>
            </a:r>
            <a:r>
              <a:rPr lang="fr-FR" sz="3600" dirty="0" err="1"/>
              <a:t>resourcing</a:t>
            </a:r>
            <a:r>
              <a:rPr lang="fr-FR" sz="3600" dirty="0"/>
              <a:t>, </a:t>
            </a:r>
            <a:r>
              <a:rPr lang="fr-FR" sz="3600" dirty="0" err="1"/>
              <a:t>with</a:t>
            </a:r>
            <a:r>
              <a:rPr lang="fr-FR" sz="3600" dirty="0"/>
              <a:t> respect for the local </a:t>
            </a:r>
            <a:r>
              <a:rPr lang="fr-FR" sz="3600" dirty="0" err="1"/>
              <a:t>context</a:t>
            </a:r>
            <a:endParaRPr lang="fr-FR" sz="3600" dirty="0"/>
          </a:p>
          <a:p>
            <a:pPr>
              <a:buFont typeface="Wingdings" panose="05000000000000000000" pitchFamily="2" charset="2"/>
              <a:buChar char="Ø"/>
            </a:pPr>
            <a:endParaRPr lang="fr-FR" sz="3600" dirty="0"/>
          </a:p>
          <a:p>
            <a:pPr>
              <a:buFont typeface="Wingdings" panose="05000000000000000000" pitchFamily="2" charset="2"/>
              <a:buChar char="Ø"/>
            </a:pPr>
            <a:endParaRPr lang="fr-FR" sz="3600" dirty="0"/>
          </a:p>
          <a:p>
            <a:pPr marL="0" indent="0">
              <a:buNone/>
            </a:pPr>
            <a:endParaRPr lang="en-GB" sz="3600" dirty="0"/>
          </a:p>
        </p:txBody>
      </p:sp>
      <p:pic>
        <p:nvPicPr>
          <p:cNvPr id="4" name="Image 3" descr="Back Home">
            <a:extLst>
              <a:ext uri="{FF2B5EF4-FFF2-40B4-BE49-F238E27FC236}">
                <a16:creationId xmlns:a16="http://schemas.microsoft.com/office/drawing/2014/main" id="{20894297-02BB-4500-C2E9-448F0C6BB56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3576320" y="1013153"/>
            <a:ext cx="4216399" cy="4195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96750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B51EF1-BF2B-E631-83C3-397C4707F1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66F257-77D8-5DAD-80E3-92124CF7B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09675"/>
          </a:xfrm>
        </p:spPr>
        <p:txBody>
          <a:bodyPr>
            <a:normAutofit/>
          </a:bodyPr>
          <a:lstStyle/>
          <a:p>
            <a:r>
              <a:rPr lang="fr-FR" i="1" dirty="0" err="1"/>
              <a:t>Without</a:t>
            </a:r>
            <a:r>
              <a:rPr lang="fr-FR" i="1" dirty="0"/>
              <a:t> </a:t>
            </a:r>
            <a:r>
              <a:rPr lang="fr-FR" i="1" dirty="0" err="1"/>
              <a:t>forgetting</a:t>
            </a:r>
            <a:endParaRPr lang="en-GB" i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0D1B344-6CEF-28F9-2A97-F8B3DCBB2A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760" y="1869440"/>
            <a:ext cx="10734040" cy="462343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fr-FR" sz="3600" dirty="0"/>
              <a:t>  Care for </a:t>
            </a:r>
            <a:r>
              <a:rPr lang="fr-FR" sz="3600" dirty="0" err="1"/>
              <a:t>Creation</a:t>
            </a:r>
            <a:endParaRPr lang="fr-FR" sz="3600" dirty="0"/>
          </a:p>
          <a:p>
            <a:pPr>
              <a:buFont typeface="Wingdings" panose="05000000000000000000" pitchFamily="2" charset="2"/>
              <a:buChar char="ü"/>
            </a:pPr>
            <a:r>
              <a:rPr lang="fr-FR" sz="3600" dirty="0"/>
              <a:t>  Diversity &amp; Human </a:t>
            </a:r>
            <a:r>
              <a:rPr lang="fr-FR" sz="3600" dirty="0" err="1"/>
              <a:t>Dignity</a:t>
            </a:r>
            <a:endParaRPr lang="fr-FR" sz="3600" dirty="0"/>
          </a:p>
          <a:p>
            <a:pPr>
              <a:buFont typeface="Wingdings" panose="05000000000000000000" pitchFamily="2" charset="2"/>
              <a:buChar char="ü"/>
            </a:pPr>
            <a:r>
              <a:rPr lang="fr-FR" sz="3600" dirty="0"/>
              <a:t>  </a:t>
            </a:r>
            <a:r>
              <a:rPr lang="fr-FR" sz="3600" dirty="0" err="1"/>
              <a:t>Giving</a:t>
            </a:r>
            <a:r>
              <a:rPr lang="fr-FR" sz="3600" dirty="0"/>
              <a:t> and </a:t>
            </a:r>
            <a:r>
              <a:rPr lang="fr-FR" sz="3600" dirty="0" err="1"/>
              <a:t>Fundraising</a:t>
            </a:r>
            <a:endParaRPr lang="fr-FR" sz="3600" dirty="0"/>
          </a:p>
          <a:p>
            <a:pPr>
              <a:buFont typeface="Wingdings" panose="05000000000000000000" pitchFamily="2" charset="2"/>
              <a:buChar char="ü"/>
            </a:pPr>
            <a:r>
              <a:rPr lang="fr-FR" sz="3600" dirty="0"/>
              <a:t>  </a:t>
            </a:r>
            <a:r>
              <a:rPr lang="fr-FR" sz="3600" dirty="0" err="1"/>
              <a:t>Safeguarding</a:t>
            </a:r>
            <a:endParaRPr lang="fr-FR" sz="3600" dirty="0"/>
          </a:p>
          <a:p>
            <a:pPr marL="0" indent="0">
              <a:buNone/>
            </a:pPr>
            <a:endParaRPr lang="en-GB" sz="3600" dirty="0"/>
          </a:p>
        </p:txBody>
      </p:sp>
      <p:pic>
        <p:nvPicPr>
          <p:cNvPr id="4" name="Image 3" descr="Back Home">
            <a:extLst>
              <a:ext uri="{FF2B5EF4-FFF2-40B4-BE49-F238E27FC236}">
                <a16:creationId xmlns:a16="http://schemas.microsoft.com/office/drawing/2014/main" id="{E568F98C-73C4-9630-DB15-CF879511382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3576320" y="1013153"/>
            <a:ext cx="4216399" cy="4195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066974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362</Words>
  <Application>Microsoft Office PowerPoint</Application>
  <PresentationFormat>Grand écran</PresentationFormat>
  <Paragraphs>49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Wingdings</vt:lpstr>
      <vt:lpstr>Thème Office</vt:lpstr>
      <vt:lpstr>Diocesan Strategy 2027-2036  What is God’s call for us at this time ?  </vt:lpstr>
      <vt:lpstr>Based on our identity  - Hospitably Anglican</vt:lpstr>
      <vt:lpstr> Five Key areas of focus </vt:lpstr>
      <vt:lpstr>Key areas of focus : Healthy and thriving chaplaincies</vt:lpstr>
      <vt:lpstr>Key areas of focus :  Children &amp; Youth</vt:lpstr>
      <vt:lpstr> Key areas of focus : Intercultural, contextual and local language engagement </vt:lpstr>
      <vt:lpstr> Key areas of focus : Ministry training, support and development (lay and ordained) </vt:lpstr>
      <vt:lpstr> Key areas of focus : New worshipping communities </vt:lpstr>
      <vt:lpstr>Without forgetting</vt:lpstr>
      <vt:lpstr> Going Forward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Carol Hart</dc:creator>
  <cp:lastModifiedBy>Carol Hart</cp:lastModifiedBy>
  <cp:revision>10</cp:revision>
  <dcterms:created xsi:type="dcterms:W3CDTF">2026-06-26T18:32:50Z</dcterms:created>
  <dcterms:modified xsi:type="dcterms:W3CDTF">2026-06-26T21:35:19Z</dcterms:modified>
</cp:coreProperties>
</file>