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1"/>
  </p:sldMasterIdLst>
  <p:notesMasterIdLst>
    <p:notesMasterId r:id="rId30"/>
  </p:notesMasterIdLst>
  <p:sldIdLst>
    <p:sldId id="256" r:id="rId2"/>
    <p:sldId id="283" r:id="rId3"/>
    <p:sldId id="261" r:id="rId4"/>
    <p:sldId id="257" r:id="rId5"/>
    <p:sldId id="258" r:id="rId6"/>
    <p:sldId id="259" r:id="rId7"/>
    <p:sldId id="260" r:id="rId8"/>
    <p:sldId id="262" r:id="rId9"/>
    <p:sldId id="265" r:id="rId10"/>
    <p:sldId id="267" r:id="rId11"/>
    <p:sldId id="278" r:id="rId12"/>
    <p:sldId id="263" r:id="rId13"/>
    <p:sldId id="264" r:id="rId14"/>
    <p:sldId id="281" r:id="rId15"/>
    <p:sldId id="279" r:id="rId16"/>
    <p:sldId id="272" r:id="rId17"/>
    <p:sldId id="270" r:id="rId18"/>
    <p:sldId id="268" r:id="rId19"/>
    <p:sldId id="273" r:id="rId20"/>
    <p:sldId id="286" r:id="rId21"/>
    <p:sldId id="285" r:id="rId22"/>
    <p:sldId id="277" r:id="rId23"/>
    <p:sldId id="275" r:id="rId24"/>
    <p:sldId id="284" r:id="rId25"/>
    <p:sldId id="276" r:id="rId26"/>
    <p:sldId id="269" r:id="rId27"/>
    <p:sldId id="282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86745" autoAdjust="0"/>
  </p:normalViewPr>
  <p:slideViewPr>
    <p:cSldViewPr snapToGrid="0" snapToObjects="1">
      <p:cViewPr>
        <p:scale>
          <a:sx n="100" d="100"/>
          <a:sy n="100" d="100"/>
        </p:scale>
        <p:origin x="-174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-356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38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3532A-2A37-FB49-9E7F-57093403FD4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0EB44-AF82-B34F-9ACD-86D948A8D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8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12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8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59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0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314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65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55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563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3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17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55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99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19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702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276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77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2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9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8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35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7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80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02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B44-AF82-B34F-9ACD-86D948A8DB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04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7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5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7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1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7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7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0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5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9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7797-66AE-274F-955C-5BCBEE6E7CA5}" type="datetimeFigureOut">
              <a:rPr lang="en-US" smtClean="0"/>
              <a:t>18/06/18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966A-6809-BE45-8345-AEDEB2F86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Archdeaconry of </a:t>
            </a:r>
            <a:r>
              <a:rPr lang="en-US" dirty="0" smtClean="0"/>
              <a:t>France and Monaco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89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Common Fund Increases 2018 and 2019</a:t>
            </a:r>
          </a:p>
          <a:p>
            <a:r>
              <a:rPr lang="en-US" sz="2800" dirty="0"/>
              <a:t>Mike Fegan </a:t>
            </a:r>
            <a:r>
              <a:rPr lang="en-US" sz="2800" dirty="0" smtClean="0"/>
              <a:t>Fri 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April </a:t>
            </a:r>
            <a:r>
              <a:rPr lang="en-US" sz="28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09094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 does it matter if the DBF goes bust?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DBF only exists to support the Bishops in delivering ministry to the diocese</a:t>
            </a:r>
          </a:p>
          <a:p>
            <a:r>
              <a:rPr lang="en-US" dirty="0"/>
              <a:t>The DBF has no other purpose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2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Cutting</a:t>
            </a:r>
          </a:p>
          <a:p>
            <a:r>
              <a:rPr lang="en-US" dirty="0"/>
              <a:t>Funding from Church </a:t>
            </a:r>
            <a:r>
              <a:rPr lang="en-US" dirty="0" smtClean="0"/>
              <a:t>Commissioners</a:t>
            </a:r>
          </a:p>
          <a:p>
            <a:r>
              <a:rPr lang="en-US" dirty="0" smtClean="0"/>
              <a:t>Other sources of income</a:t>
            </a:r>
            <a:endParaRPr lang="en-US" dirty="0"/>
          </a:p>
          <a:p>
            <a:r>
              <a:rPr lang="en-US" dirty="0"/>
              <a:t>Increase Common Fund</a:t>
            </a:r>
          </a:p>
        </p:txBody>
      </p:sp>
    </p:spTree>
    <p:extLst>
      <p:ext uri="{BB962C8B-B14F-4D97-AF65-F5344CB8AC3E}">
        <p14:creationId xmlns:p14="http://schemas.microsoft.com/office/powerpoint/2010/main" val="36246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Effect of Common Fund increases</a:t>
            </a:r>
            <a:br>
              <a:rPr lang="en-US" sz="3200" dirty="0"/>
            </a:br>
            <a:r>
              <a:rPr lang="en-US" sz="3200" dirty="0"/>
              <a:t>Surplus/(Deficit)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521189"/>
              </p:ext>
            </p:extLst>
          </p:nvPr>
        </p:nvGraphicFramePr>
        <p:xfrm>
          <a:off x="457200" y="1600200"/>
          <a:ext cx="8229603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13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06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885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78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£000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2016 Actual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2017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F’cast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2018 Plan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2019 Plan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CF at 5%/6%/10%</a:t>
                      </a:r>
                    </a:p>
                    <a:p>
                      <a:r>
                        <a:rPr lang="en-US" dirty="0"/>
                        <a:t>Other Income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586.9</a:t>
                      </a:r>
                    </a:p>
                    <a:p>
                      <a:r>
                        <a:rPr lang="en-US" dirty="0"/>
                        <a:t>        370.3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590.0</a:t>
                      </a:r>
                    </a:p>
                    <a:p>
                      <a:r>
                        <a:rPr lang="en-US" dirty="0"/>
                        <a:t>        372.8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708.0</a:t>
                      </a:r>
                    </a:p>
                    <a:p>
                      <a:r>
                        <a:rPr lang="en-US" dirty="0"/>
                        <a:t>        353.0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1,180.0</a:t>
                      </a:r>
                    </a:p>
                    <a:p>
                      <a:r>
                        <a:rPr lang="en-US" dirty="0"/>
                        <a:t>      337.9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dirty="0"/>
                        <a:t> 957.2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baseline="0" dirty="0"/>
                        <a:t> 962.8</a:t>
                      </a:r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b="1" baseline="0" dirty="0"/>
                        <a:t>1,061.0</a:t>
                      </a:r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1,517.9</a:t>
                      </a:r>
                      <a:endParaRPr lang="en-US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Chapl</a:t>
                      </a:r>
                      <a:r>
                        <a:rPr lang="en-US" baseline="0" dirty="0"/>
                        <a:t> Costs</a:t>
                      </a:r>
                      <a:endParaRPr lang="en-US" dirty="0"/>
                    </a:p>
                    <a:p>
                      <a:r>
                        <a:rPr lang="en-US" dirty="0" err="1"/>
                        <a:t>Dioc</a:t>
                      </a:r>
                      <a:r>
                        <a:rPr lang="en-US" dirty="0"/>
                        <a:t> Costs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(641.9) 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     (466.8)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(729.6)      </a:t>
                      </a:r>
                    </a:p>
                    <a:p>
                      <a:r>
                        <a:rPr lang="en-US" dirty="0"/>
                        <a:t>       (499.8)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(882.7)     </a:t>
                      </a:r>
                    </a:p>
                    <a:p>
                      <a:r>
                        <a:rPr lang="en-US" dirty="0"/>
                        <a:t>       (498.4)    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(954.6)   </a:t>
                      </a:r>
                    </a:p>
                    <a:p>
                      <a:r>
                        <a:rPr lang="en-US" dirty="0"/>
                        <a:t>    (503.1)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Costs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(1,108.7)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="1" dirty="0"/>
                        <a:t>(1,229.4)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(1,381.1)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(1,457.7)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Deficit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b="1" dirty="0"/>
                        <a:t> (151.5)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b="1" dirty="0"/>
                        <a:t> (266.6)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b="1" dirty="0"/>
                        <a:t>  (320.1)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</a:t>
                      </a:r>
                      <a:r>
                        <a:rPr lang="en-US" b="1" baseline="0" dirty="0"/>
                        <a:t>    60.2</a:t>
                      </a:r>
                      <a:endParaRPr lang="en-US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5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Effect of Common Fund increases</a:t>
            </a:r>
            <a:br>
              <a:rPr lang="en-US" sz="3200" dirty="0"/>
            </a:br>
            <a:r>
              <a:rPr lang="en-US" sz="3200" dirty="0"/>
              <a:t>Unrestricted Reserves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346248"/>
              </p:ext>
            </p:extLst>
          </p:nvPr>
        </p:nvGraphicFramePr>
        <p:xfrm>
          <a:off x="457200" y="281609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 b/</a:t>
                      </a:r>
                      <a:r>
                        <a:rPr lang="en-US" dirty="0" err="1"/>
                        <a:t>fwd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3,660.0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3,393.4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2,973.3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2,933.5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2,833.5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(266.6)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(320.1)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60.2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</a:t>
                      </a:r>
                      <a:r>
                        <a:rPr lang="en-US" baseline="0" dirty="0"/>
                        <a:t>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baseline="0" dirty="0"/>
                        <a:t> -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(100.0)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(100.0)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(100.0)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 c/</a:t>
                      </a:r>
                      <a:r>
                        <a:rPr lang="en-US" dirty="0" err="1"/>
                        <a:t>fwd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="1" dirty="0"/>
                        <a:t>3,393.4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b="1" dirty="0"/>
                        <a:t> 2,973.3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2,933.5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="1" dirty="0"/>
                        <a:t>2,833.5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2,833.5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30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Mission Opportunities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Projects that deliver congregational growth</a:t>
            </a:r>
          </a:p>
          <a:p>
            <a:r>
              <a:rPr lang="en-US" dirty="0"/>
              <a:t>Open to each Archdeaconry</a:t>
            </a:r>
          </a:p>
          <a:p>
            <a:r>
              <a:rPr lang="en-US" dirty="0"/>
              <a:t>Priority given to projects with external matched funding</a:t>
            </a:r>
          </a:p>
          <a:p>
            <a:r>
              <a:rPr lang="en-US" dirty="0"/>
              <a:t>Must be sustainable</a:t>
            </a:r>
          </a:p>
          <a:p>
            <a:r>
              <a:rPr lang="en-US" dirty="0"/>
              <a:t>Projects up to £</a:t>
            </a:r>
            <a:r>
              <a:rPr lang="en-US" dirty="0" smtClean="0"/>
              <a:t>40k</a:t>
            </a:r>
          </a:p>
          <a:p>
            <a:r>
              <a:rPr lang="en-US" dirty="0" smtClean="0"/>
              <a:t>But may not be sustainable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Ask your Archdeacon</a:t>
            </a:r>
          </a:p>
        </p:txBody>
      </p:sp>
    </p:spTree>
    <p:extLst>
      <p:ext uri="{BB962C8B-B14F-4D97-AF65-F5344CB8AC3E}">
        <p14:creationId xmlns:p14="http://schemas.microsoft.com/office/powerpoint/2010/main" val="425931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do we know if we are operating efficiently?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Absolute costs are low for </a:t>
            </a:r>
            <a:r>
              <a:rPr lang="en-US" dirty="0" err="1"/>
              <a:t>organisation</a:t>
            </a:r>
            <a:r>
              <a:rPr lang="en-US" dirty="0"/>
              <a:t> of our size and spread</a:t>
            </a:r>
          </a:p>
          <a:p>
            <a:r>
              <a:rPr lang="en-US" dirty="0"/>
              <a:t>Comparison with other dioceses</a:t>
            </a:r>
          </a:p>
        </p:txBody>
      </p:sp>
    </p:spTree>
    <p:extLst>
      <p:ext uri="{BB962C8B-B14F-4D97-AF65-F5344CB8AC3E}">
        <p14:creationId xmlns:p14="http://schemas.microsoft.com/office/powerpoint/2010/main" val="327502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do we compare to other dioceses?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281239"/>
              </p:ext>
            </p:extLst>
          </p:nvPr>
        </p:nvGraphicFramePr>
        <p:xfrm>
          <a:off x="457200" y="1124546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2019 Plan - £000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Diocese in 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St. </a:t>
                      </a:r>
                      <a:r>
                        <a:rPr lang="en-US" dirty="0" err="1"/>
                        <a:t>Eds</a:t>
                      </a:r>
                      <a:r>
                        <a:rPr lang="en-US" dirty="0"/>
                        <a:t> &amp; </a:t>
                      </a:r>
                      <a:r>
                        <a:rPr lang="en-US" dirty="0" err="1"/>
                        <a:t>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Rochester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Diocesan staff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Archdeacons: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Safeguarding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3.60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3.80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Archdeacons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3.00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Comms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2.50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Training &amp; 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11.53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Appointments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Secretariat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Synod/Council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5.70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Office Costs and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4.00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Non-</a:t>
                      </a:r>
                      <a:r>
                        <a:rPr lang="en-US" dirty="0" err="1"/>
                        <a:t>rel</a:t>
                      </a:r>
                      <a:r>
                        <a:rPr lang="en-US" dirty="0"/>
                        <a:t>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4.30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  14.7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  27.9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  37.23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91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2019 CF is 10% at £1,180k</a:t>
            </a:r>
          </a:p>
          <a:p>
            <a:r>
              <a:rPr lang="en-US" dirty="0"/>
              <a:t>At this point the amount contributed per adult in D in E is still less than the other 2</a:t>
            </a:r>
          </a:p>
          <a:p>
            <a:r>
              <a:rPr lang="en-US" dirty="0"/>
              <a:t>And, the other 2 can fund a much larger central operation as there is a larger USA, </a:t>
            </a:r>
            <a:r>
              <a:rPr lang="en-US" dirty="0" err="1"/>
              <a:t>ie</a:t>
            </a:r>
            <a:r>
              <a:rPr lang="en-US" dirty="0"/>
              <a:t> more people paying a similar </a:t>
            </a:r>
            <a:r>
              <a:rPr lang="en-US" dirty="0" smtClean="0"/>
              <a:t>amount</a:t>
            </a:r>
          </a:p>
          <a:p>
            <a:r>
              <a:rPr lang="en-US" dirty="0" smtClean="0"/>
              <a:t>And, the other 2 have much larger historic endowments, and higher investment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7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is Common Fund calculated?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it has been for many years</a:t>
            </a:r>
          </a:p>
          <a:p>
            <a:r>
              <a:rPr lang="en-US" dirty="0"/>
              <a:t>The amount required is approved by BC, so £708k for 2018 and £1,180k for ‘19 (6% and 10%)</a:t>
            </a:r>
          </a:p>
          <a:p>
            <a:r>
              <a:rPr lang="en-US" dirty="0"/>
              <a:t>One third is allocated by Electoral Roll</a:t>
            </a:r>
          </a:p>
          <a:p>
            <a:r>
              <a:rPr lang="en-US" dirty="0"/>
              <a:t>Two Thirds are allocated by chaplaincy income</a:t>
            </a:r>
          </a:p>
          <a:p>
            <a:r>
              <a:rPr lang="en-US" dirty="0"/>
              <a:t>ER and Income figures are as supplied by chaplaincies and are averaged over 3 years</a:t>
            </a:r>
          </a:p>
        </p:txBody>
      </p:sp>
    </p:spTree>
    <p:extLst>
      <p:ext uri="{BB962C8B-B14F-4D97-AF65-F5344CB8AC3E}">
        <p14:creationId xmlns:p14="http://schemas.microsoft.com/office/powerpoint/2010/main" val="86253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 what does this mean for Chaplaincies?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Generally CF increases by 20% in 2018 (to </a:t>
            </a:r>
            <a:r>
              <a:rPr lang="en-US" dirty="0" smtClean="0"/>
              <a:t>6%</a:t>
            </a:r>
            <a:r>
              <a:rPr lang="en-US" dirty="0"/>
              <a:t>)</a:t>
            </a:r>
          </a:p>
          <a:p>
            <a:r>
              <a:rPr lang="en-US" dirty="0"/>
              <a:t>Generally CF increases by a further 67% in 2019 (to 10%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 a doubling of Common Fund 17 - 19</a:t>
            </a:r>
            <a:endParaRPr lang="en-US" dirty="0"/>
          </a:p>
          <a:p>
            <a:r>
              <a:rPr lang="en-US" dirty="0"/>
              <a:t>Chaplaincies have different abilities to pay</a:t>
            </a:r>
          </a:p>
          <a:p>
            <a:r>
              <a:rPr lang="en-US" dirty="0"/>
              <a:t>CF increase </a:t>
            </a:r>
            <a:r>
              <a:rPr lang="en-US" dirty="0" smtClean="0"/>
              <a:t>could </a:t>
            </a:r>
            <a:r>
              <a:rPr lang="en-US" dirty="0"/>
              <a:t>be met:</a:t>
            </a:r>
          </a:p>
          <a:p>
            <a:pPr lvl="1"/>
            <a:r>
              <a:rPr lang="en-US" dirty="0"/>
              <a:t>Out of annual surpluses</a:t>
            </a:r>
          </a:p>
          <a:p>
            <a:pPr lvl="1"/>
            <a:r>
              <a:rPr lang="en-US" dirty="0"/>
              <a:t>Out of reserves</a:t>
            </a:r>
          </a:p>
          <a:p>
            <a:pPr lvl="1"/>
            <a:r>
              <a:rPr lang="en-US" dirty="0"/>
              <a:t>By increased giving</a:t>
            </a:r>
          </a:p>
        </p:txBody>
      </p:sp>
    </p:spTree>
    <p:extLst>
      <p:ext uri="{BB962C8B-B14F-4D97-AF65-F5344CB8AC3E}">
        <p14:creationId xmlns:p14="http://schemas.microsoft.com/office/powerpoint/2010/main" val="81761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difficult message</a:t>
            </a:r>
            <a:endParaRPr lang="en-US" dirty="0"/>
          </a:p>
        </p:txBody>
      </p:sp>
      <p:pic>
        <p:nvPicPr>
          <p:cNvPr id="5" name="Content Placeholder 4" descr="2013-08-01-MANINPILLOR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188" r="-331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329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Common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35 chaplaincies, 23 have paid in full; 6 have paid a lesser amount than requested, and 6 have not paid</a:t>
            </a:r>
          </a:p>
          <a:p>
            <a:r>
              <a:rPr lang="en-US" dirty="0" smtClean="0"/>
              <a:t> £141k (87.7%) of the total requested has been received so far</a:t>
            </a:r>
          </a:p>
          <a:p>
            <a:endParaRPr lang="en-US" dirty="0"/>
          </a:p>
          <a:p>
            <a:r>
              <a:rPr lang="en-US" b="1" dirty="0" smtClean="0"/>
              <a:t>A big thank you and hopefully we can push on to 100%!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3799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Archdeaconry summary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ER was 2,828</a:t>
            </a:r>
          </a:p>
          <a:p>
            <a:r>
              <a:rPr lang="en-US" dirty="0" smtClean="0"/>
              <a:t>2016 Adult USA was 1,842</a:t>
            </a:r>
          </a:p>
          <a:p>
            <a:r>
              <a:rPr lang="en-US" dirty="0" smtClean="0"/>
              <a:t>2016 Child USA was 331</a:t>
            </a:r>
          </a:p>
          <a:p>
            <a:r>
              <a:rPr lang="en-US" dirty="0" smtClean="0"/>
              <a:t>2016 Total income was £2.3m</a:t>
            </a:r>
          </a:p>
          <a:p>
            <a:r>
              <a:rPr lang="en-US" dirty="0" smtClean="0"/>
              <a:t>2016 Total surplus was £137k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80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examples </a:t>
            </a:r>
            <a:r>
              <a:rPr lang="mr-IN" sz="3200" dirty="0"/>
              <a:t>–</a:t>
            </a:r>
            <a:r>
              <a:rPr lang="en-US" sz="3200" dirty="0"/>
              <a:t> Chaplaincy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Increase </a:t>
            </a:r>
            <a:r>
              <a:rPr lang="en-US" dirty="0" smtClean="0"/>
              <a:t> in CF 17 </a:t>
            </a:r>
            <a:r>
              <a:rPr lang="en-US" dirty="0"/>
              <a:t>to 19 is </a:t>
            </a:r>
            <a:r>
              <a:rPr lang="en-US" dirty="0" smtClean="0"/>
              <a:t>£16,905 (pre-discount)</a:t>
            </a:r>
            <a:endParaRPr lang="en-US" dirty="0"/>
          </a:p>
          <a:p>
            <a:r>
              <a:rPr lang="en-US" dirty="0"/>
              <a:t>In 2016 Chaplaincy A made a surplus of </a:t>
            </a:r>
            <a:r>
              <a:rPr lang="en-US" dirty="0" smtClean="0"/>
              <a:t>£64,126 </a:t>
            </a:r>
            <a:r>
              <a:rPr lang="en-US" dirty="0"/>
              <a:t>so the increase </a:t>
            </a:r>
            <a:r>
              <a:rPr lang="en-US" dirty="0" smtClean="0"/>
              <a:t>could </a:t>
            </a:r>
            <a:r>
              <a:rPr lang="en-US" dirty="0"/>
              <a:t>be met from the annual </a:t>
            </a:r>
            <a:r>
              <a:rPr lang="en-US" dirty="0" smtClean="0"/>
              <a:t>surplus</a:t>
            </a:r>
            <a:endParaRPr lang="en-US" dirty="0"/>
          </a:p>
          <a:p>
            <a:r>
              <a:rPr lang="en-US" dirty="0"/>
              <a:t>Alternatively it could request an increase in giving. Giving was </a:t>
            </a:r>
            <a:r>
              <a:rPr lang="en-US" dirty="0" smtClean="0"/>
              <a:t>£48.86p </a:t>
            </a:r>
            <a:r>
              <a:rPr lang="en-US" dirty="0"/>
              <a:t>per week per adult in 2016, so an increase of </a:t>
            </a:r>
            <a:r>
              <a:rPr lang="en-US" dirty="0" smtClean="0"/>
              <a:t>£3.96p </a:t>
            </a:r>
            <a:r>
              <a:rPr lang="en-US" dirty="0"/>
              <a:t>per week (</a:t>
            </a:r>
            <a:r>
              <a:rPr lang="en-US" dirty="0" smtClean="0"/>
              <a:t>+8.1%</a:t>
            </a:r>
            <a:r>
              <a:rPr lang="en-US" dirty="0"/>
              <a:t>)</a:t>
            </a:r>
          </a:p>
          <a:p>
            <a:r>
              <a:rPr lang="en-US" dirty="0"/>
              <a:t>Chaplaincy A </a:t>
            </a:r>
            <a:r>
              <a:rPr lang="en-US" dirty="0" smtClean="0"/>
              <a:t>had cash reserves </a:t>
            </a:r>
            <a:r>
              <a:rPr lang="en-US" dirty="0"/>
              <a:t>of </a:t>
            </a:r>
            <a:r>
              <a:rPr lang="en-US" dirty="0" smtClean="0"/>
              <a:t>£437,427 at </a:t>
            </a:r>
            <a:r>
              <a:rPr lang="en-US" dirty="0"/>
              <a:t>Dec </a:t>
            </a:r>
            <a:r>
              <a:rPr lang="en-US" dirty="0" smtClean="0"/>
              <a:t>2016</a:t>
            </a:r>
            <a:r>
              <a:rPr lang="en-US" dirty="0"/>
              <a:t> </a:t>
            </a:r>
            <a:r>
              <a:rPr lang="en-US" dirty="0" smtClean="0"/>
              <a:t>which amounts to 17 months’ expenses.</a:t>
            </a:r>
          </a:p>
          <a:p>
            <a:r>
              <a:rPr lang="en-US" dirty="0" smtClean="0"/>
              <a:t>2019 CF estimated at 9.6% of Chaplaincy A 2016 income</a:t>
            </a:r>
            <a:endParaRPr lang="en-US" dirty="0"/>
          </a:p>
          <a:p>
            <a:r>
              <a:rPr lang="en-US" b="1" dirty="0"/>
              <a:t>Doubling the CF does not mean doubling Giving or Income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8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100"/>
            <a:ext cx="8229600" cy="1079500"/>
          </a:xfrm>
        </p:spPr>
        <p:txBody>
          <a:bodyPr>
            <a:normAutofit/>
          </a:bodyPr>
          <a:lstStyle/>
          <a:p>
            <a:r>
              <a:rPr lang="en-US" sz="3200" dirty="0"/>
              <a:t>Some examples </a:t>
            </a:r>
            <a:r>
              <a:rPr lang="mr-IN" sz="3200" dirty="0"/>
              <a:t>–</a:t>
            </a:r>
            <a:r>
              <a:rPr lang="en-US" sz="3200" dirty="0"/>
              <a:t> Chaplaincy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800599"/>
          </a:xfrm>
        </p:spPr>
        <p:txBody>
          <a:bodyPr>
            <a:noAutofit/>
          </a:bodyPr>
          <a:lstStyle/>
          <a:p>
            <a:pPr>
              <a:spcBef>
                <a:spcPts val="48"/>
              </a:spcBef>
            </a:pPr>
            <a:r>
              <a:rPr lang="en-US" sz="2700" dirty="0"/>
              <a:t>Increase </a:t>
            </a:r>
            <a:r>
              <a:rPr lang="en-US" sz="2700" dirty="0" smtClean="0"/>
              <a:t>in CF 17 </a:t>
            </a:r>
            <a:r>
              <a:rPr lang="en-US" sz="2700" dirty="0"/>
              <a:t>to </a:t>
            </a:r>
            <a:r>
              <a:rPr lang="en-US" sz="2700" dirty="0" smtClean="0"/>
              <a:t>19 (pre-discount) </a:t>
            </a:r>
            <a:r>
              <a:rPr lang="en-US" sz="2700" dirty="0"/>
              <a:t>is </a:t>
            </a:r>
            <a:r>
              <a:rPr lang="en-US" sz="2700" dirty="0" smtClean="0"/>
              <a:t>£12,881</a:t>
            </a:r>
            <a:endParaRPr lang="en-US" sz="2700" dirty="0"/>
          </a:p>
          <a:p>
            <a:pPr>
              <a:spcBef>
                <a:spcPts val="48"/>
              </a:spcBef>
            </a:pPr>
            <a:r>
              <a:rPr lang="en-US" sz="2700" dirty="0"/>
              <a:t>This turns the 2016 surplus to a </a:t>
            </a:r>
            <a:r>
              <a:rPr lang="en-US" sz="2700" dirty="0" smtClean="0"/>
              <a:t>deficit. </a:t>
            </a:r>
            <a:endParaRPr lang="en-US" sz="2700" dirty="0"/>
          </a:p>
          <a:p>
            <a:pPr>
              <a:spcBef>
                <a:spcPts val="48"/>
              </a:spcBef>
            </a:pPr>
            <a:r>
              <a:rPr lang="en-US" sz="2700" dirty="0"/>
              <a:t>But chaplaincy </a:t>
            </a:r>
            <a:r>
              <a:rPr lang="en-US" sz="2700" dirty="0" smtClean="0"/>
              <a:t>B has cash reserves </a:t>
            </a:r>
            <a:r>
              <a:rPr lang="en-US" sz="2700" dirty="0"/>
              <a:t>of £</a:t>
            </a:r>
            <a:r>
              <a:rPr lang="en-US" sz="2700" dirty="0" smtClean="0"/>
              <a:t>252,726. At the resulting rate of deficit it could last for 37 years.</a:t>
            </a:r>
          </a:p>
          <a:p>
            <a:pPr>
              <a:spcBef>
                <a:spcPts val="48"/>
              </a:spcBef>
            </a:pPr>
            <a:r>
              <a:rPr lang="en-US" sz="2700" dirty="0" smtClean="0"/>
              <a:t>And the 2016 result is after charitable giving of £30,694.</a:t>
            </a:r>
            <a:endParaRPr lang="en-US" sz="2700" dirty="0"/>
          </a:p>
          <a:p>
            <a:pPr>
              <a:spcBef>
                <a:spcPts val="48"/>
              </a:spcBef>
            </a:pPr>
            <a:r>
              <a:rPr lang="en-US" sz="2700" dirty="0"/>
              <a:t>Alternatively an increase in giving of £</a:t>
            </a:r>
            <a:r>
              <a:rPr lang="en-US" sz="2700" dirty="0" smtClean="0"/>
              <a:t>1.91p (from £38.50p) </a:t>
            </a:r>
            <a:r>
              <a:rPr lang="en-US" sz="2700" dirty="0"/>
              <a:t>per week (</a:t>
            </a:r>
            <a:r>
              <a:rPr lang="en-US" sz="2700" dirty="0" smtClean="0"/>
              <a:t>+4.95%</a:t>
            </a:r>
            <a:r>
              <a:rPr lang="en-US" sz="2700" dirty="0"/>
              <a:t>) would cover it</a:t>
            </a:r>
            <a:r>
              <a:rPr lang="en-US" sz="2700" dirty="0" smtClean="0"/>
              <a:t>.</a:t>
            </a:r>
          </a:p>
          <a:p>
            <a:pPr>
              <a:spcBef>
                <a:spcPts val="48"/>
              </a:spcBef>
            </a:pPr>
            <a:r>
              <a:rPr lang="en-US" sz="2700" dirty="0"/>
              <a:t>2019 CF estimated at </a:t>
            </a:r>
            <a:r>
              <a:rPr lang="en-US" sz="2700" dirty="0" smtClean="0"/>
              <a:t>9.0% </a:t>
            </a:r>
            <a:r>
              <a:rPr lang="en-US" sz="2700" dirty="0"/>
              <a:t>of Chaplaincy </a:t>
            </a:r>
            <a:r>
              <a:rPr lang="en-US" sz="2700" dirty="0" smtClean="0"/>
              <a:t>B </a:t>
            </a:r>
            <a:r>
              <a:rPr lang="en-US" sz="2700" dirty="0"/>
              <a:t>2016 </a:t>
            </a:r>
            <a:r>
              <a:rPr lang="en-US" sz="2700" dirty="0" smtClean="0"/>
              <a:t>income</a:t>
            </a:r>
            <a:endParaRPr lang="en-US" sz="2700" dirty="0"/>
          </a:p>
          <a:p>
            <a:pPr>
              <a:spcBef>
                <a:spcPts val="48"/>
              </a:spcBef>
            </a:pPr>
            <a:r>
              <a:rPr lang="en-US" sz="2700" b="1" dirty="0"/>
              <a:t>Doubling the CF does not mean doubling Giving or Income </a:t>
            </a:r>
          </a:p>
          <a:p>
            <a:pPr marL="0" indent="0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7219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 Examples </a:t>
            </a:r>
            <a:r>
              <a:rPr lang="mr-IN" sz="3200" dirty="0" smtClean="0"/>
              <a:t>–</a:t>
            </a:r>
            <a:r>
              <a:rPr lang="en-US" sz="3200" dirty="0" smtClean="0"/>
              <a:t> Chaplaincy C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8"/>
              </a:spcBef>
            </a:pPr>
            <a:r>
              <a:rPr lang="en-US" sz="2700" dirty="0"/>
              <a:t>Increase in CF 17 to 19 (pre-discount) is </a:t>
            </a:r>
            <a:r>
              <a:rPr lang="en-US" sz="2700" dirty="0" smtClean="0"/>
              <a:t>£3,486</a:t>
            </a:r>
          </a:p>
          <a:p>
            <a:pPr>
              <a:spcBef>
                <a:spcPts val="48"/>
              </a:spcBef>
            </a:pPr>
            <a:r>
              <a:rPr lang="en-US" sz="2700" dirty="0"/>
              <a:t>This turns the 2016 surplus to a deficit</a:t>
            </a:r>
            <a:r>
              <a:rPr lang="en-US" sz="2700" dirty="0" smtClean="0"/>
              <a:t>.</a:t>
            </a:r>
          </a:p>
          <a:p>
            <a:pPr>
              <a:spcBef>
                <a:spcPts val="48"/>
              </a:spcBef>
            </a:pPr>
            <a:r>
              <a:rPr lang="en-US" sz="2700" dirty="0" smtClean="0"/>
              <a:t>Chaplaincy C has no charitable giving to reduce. </a:t>
            </a:r>
          </a:p>
          <a:p>
            <a:pPr>
              <a:spcBef>
                <a:spcPts val="48"/>
              </a:spcBef>
            </a:pPr>
            <a:r>
              <a:rPr lang="en-US" sz="2700" dirty="0" smtClean="0"/>
              <a:t>Chaplaincy C only has cash reserves of £2,784 at Dec 2016</a:t>
            </a:r>
            <a:endParaRPr lang="en-US" sz="2700" dirty="0"/>
          </a:p>
          <a:p>
            <a:r>
              <a:rPr lang="en-US" sz="2700" dirty="0" smtClean="0"/>
              <a:t>Chaplaincy C could increase giving by £1.60 per week (5.8%) to cover the increase</a:t>
            </a:r>
          </a:p>
          <a:p>
            <a:r>
              <a:rPr lang="en-US" sz="2700" dirty="0" smtClean="0"/>
              <a:t>Or, perhaps its fellow chaplaincies might help?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2787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Switzerland Archdeaconry </a:t>
            </a:r>
            <a:r>
              <a:rPr lang="en-US" sz="3200" dirty="0"/>
              <a:t>overall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Total 19 CF for the Archdeaconry is estimated at £176k which is 15% of the total.</a:t>
            </a:r>
          </a:p>
          <a:p>
            <a:r>
              <a:rPr lang="en-US" sz="2800" dirty="0" smtClean="0"/>
              <a:t>11 </a:t>
            </a:r>
            <a:r>
              <a:rPr lang="en-US" sz="2800" dirty="0"/>
              <a:t>Chaplaincies had aggregate reserves of </a:t>
            </a:r>
            <a:r>
              <a:rPr lang="en-US" sz="2800" dirty="0" smtClean="0"/>
              <a:t>£3.1m </a:t>
            </a:r>
            <a:r>
              <a:rPr lang="en-US" sz="2800" dirty="0"/>
              <a:t>at Dec </a:t>
            </a:r>
            <a:r>
              <a:rPr lang="en-US" sz="2800" dirty="0" smtClean="0"/>
              <a:t>2016, of which cash was £2.2m</a:t>
            </a:r>
          </a:p>
          <a:p>
            <a:r>
              <a:rPr lang="en-US" sz="2800" dirty="0" smtClean="0"/>
              <a:t>Average giving is already very high at  £34.73p per week v £12.01 across </a:t>
            </a:r>
            <a:r>
              <a:rPr lang="en-US" sz="2800" dirty="0" err="1" smtClean="0"/>
              <a:t>CofE</a:t>
            </a:r>
            <a:r>
              <a:rPr lang="en-US" sz="2800" dirty="0" smtClean="0"/>
              <a:t> (2014), and £11.89 across the Diocese (by ER) 2016</a:t>
            </a:r>
            <a:endParaRPr lang="en-US" sz="2800" dirty="0"/>
          </a:p>
          <a:p>
            <a:r>
              <a:rPr lang="en-US" sz="2800" dirty="0" smtClean="0"/>
              <a:t>The increase in giving </a:t>
            </a:r>
            <a:r>
              <a:rPr lang="en-US" sz="2800" dirty="0"/>
              <a:t>per </a:t>
            </a:r>
            <a:r>
              <a:rPr lang="en-US" sz="2800" dirty="0" smtClean="0"/>
              <a:t>week that would be required to fund the CF increase would be £2.16p  </a:t>
            </a:r>
            <a:r>
              <a:rPr lang="en-US" sz="2800" dirty="0"/>
              <a:t>(</a:t>
            </a:r>
            <a:r>
              <a:rPr lang="en-US" sz="2800" dirty="0" smtClean="0"/>
              <a:t>+6.2%).</a:t>
            </a:r>
            <a:endParaRPr lang="en-US" sz="2800" dirty="0"/>
          </a:p>
          <a:p>
            <a:r>
              <a:rPr lang="en-US" sz="2800" dirty="0"/>
              <a:t>Total income would need to increase by only </a:t>
            </a:r>
            <a:r>
              <a:rPr lang="en-US" sz="2800" dirty="0" smtClean="0"/>
              <a:t>4.6%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8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questions answered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Authority </a:t>
            </a:r>
            <a:r>
              <a:rPr lang="mr-IN" dirty="0"/>
              <a:t>–</a:t>
            </a:r>
            <a:r>
              <a:rPr lang="en-US" dirty="0"/>
              <a:t> the Bishop’s Council/Board of DBF does have the authority to </a:t>
            </a:r>
            <a:r>
              <a:rPr lang="en-US" dirty="0" smtClean="0"/>
              <a:t>approve CF increase</a:t>
            </a:r>
            <a:endParaRPr lang="en-US" dirty="0"/>
          </a:p>
          <a:p>
            <a:r>
              <a:rPr lang="en-US" dirty="0"/>
              <a:t>Does not require Synod approval</a:t>
            </a:r>
          </a:p>
          <a:p>
            <a:r>
              <a:rPr lang="en-US" dirty="0"/>
              <a:t>Bishops’ costs </a:t>
            </a:r>
            <a:r>
              <a:rPr lang="mr-IN" dirty="0"/>
              <a:t>–</a:t>
            </a:r>
            <a:r>
              <a:rPr lang="en-US" dirty="0"/>
              <a:t> paid entirely by Church Commissioners not the DBF</a:t>
            </a:r>
          </a:p>
          <a:p>
            <a:r>
              <a:rPr lang="en-US" dirty="0"/>
              <a:t>Office costs </a:t>
            </a:r>
            <a:r>
              <a:rPr lang="mr-IN" dirty="0"/>
              <a:t>–</a:t>
            </a:r>
            <a:r>
              <a:rPr lang="en-US" dirty="0"/>
              <a:t> the DBF does not pay for the Brussels office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5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DBF will not survive on 5% unless it stops doing things</a:t>
            </a:r>
          </a:p>
          <a:p>
            <a:r>
              <a:rPr lang="en-US" dirty="0"/>
              <a:t>Some things are non-optional </a:t>
            </a:r>
            <a:r>
              <a:rPr lang="en-US" dirty="0" err="1"/>
              <a:t>eg</a:t>
            </a:r>
            <a:r>
              <a:rPr lang="en-US" dirty="0"/>
              <a:t> Safeguarding</a:t>
            </a:r>
          </a:p>
          <a:p>
            <a:r>
              <a:rPr lang="en-US" dirty="0"/>
              <a:t>The DBF operation is essential to the ministry of the Bishops</a:t>
            </a:r>
          </a:p>
          <a:p>
            <a:r>
              <a:rPr lang="en-US" dirty="0"/>
              <a:t>The DBF cost base compares </a:t>
            </a:r>
            <a:r>
              <a:rPr lang="en-US" dirty="0" err="1"/>
              <a:t>favourably</a:t>
            </a:r>
            <a:r>
              <a:rPr lang="en-US" dirty="0"/>
              <a:t> to other </a:t>
            </a:r>
            <a:r>
              <a:rPr lang="en-US" dirty="0" smtClean="0"/>
              <a:t>dioceses</a:t>
            </a:r>
            <a:endParaRPr lang="en-US" dirty="0"/>
          </a:p>
          <a:p>
            <a:r>
              <a:rPr lang="en-US" dirty="0"/>
              <a:t>Many chaplaincies have the ability to pay </a:t>
            </a:r>
            <a:r>
              <a:rPr lang="en-US" dirty="0" smtClean="0"/>
              <a:t>more</a:t>
            </a:r>
          </a:p>
          <a:p>
            <a:r>
              <a:rPr lang="en-US" dirty="0"/>
              <a:t>If there are chaplaincies that really cannot pay we will discuss these individually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financial plan and the 2019 CF will be discussed at length at Synod in May and Bishop’s Council in October.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6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more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5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Why is an increase necessary?</a:t>
            </a:r>
          </a:p>
          <a:p>
            <a:r>
              <a:rPr lang="en-US" dirty="0"/>
              <a:t>The financial position of the Diocese</a:t>
            </a:r>
          </a:p>
          <a:p>
            <a:r>
              <a:rPr lang="en-US" dirty="0"/>
              <a:t>Comparative analysis</a:t>
            </a:r>
          </a:p>
          <a:p>
            <a:r>
              <a:rPr lang="en-US" dirty="0"/>
              <a:t>The financial position of chaplaincies</a:t>
            </a:r>
          </a:p>
          <a:p>
            <a:r>
              <a:rPr lang="en-US" dirty="0"/>
              <a:t>Some questions answered</a:t>
            </a:r>
          </a:p>
        </p:txBody>
      </p:sp>
    </p:spTree>
    <p:extLst>
      <p:ext uri="{BB962C8B-B14F-4D97-AF65-F5344CB8AC3E}">
        <p14:creationId xmlns:p14="http://schemas.microsoft.com/office/powerpoint/2010/main" val="229414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mr-IN" dirty="0"/>
              <a:t>–</a:t>
            </a:r>
            <a:r>
              <a:rPr lang="en-US" dirty="0"/>
              <a:t> Mike who?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Chartered Accountant </a:t>
            </a:r>
            <a:r>
              <a:rPr lang="mr-IN" dirty="0"/>
              <a:t>–</a:t>
            </a:r>
            <a:r>
              <a:rPr lang="en-US" dirty="0"/>
              <a:t> 30+ years experience as a Finance Director</a:t>
            </a:r>
          </a:p>
          <a:p>
            <a:r>
              <a:rPr lang="en-US" dirty="0"/>
              <a:t>Mainly large corporates, 15 years in FTSE100s</a:t>
            </a:r>
          </a:p>
          <a:p>
            <a:r>
              <a:rPr lang="en-US" dirty="0"/>
              <a:t>9 years as an interim for (mainly charities and not-for-profit)</a:t>
            </a:r>
          </a:p>
          <a:p>
            <a:r>
              <a:rPr lang="en-US" dirty="0"/>
              <a:t>Mainly turnarounds, change </a:t>
            </a:r>
            <a:r>
              <a:rPr lang="en-US" dirty="0" err="1"/>
              <a:t>programmes</a:t>
            </a:r>
            <a:r>
              <a:rPr lang="en-US" dirty="0"/>
              <a:t> and improving financial management</a:t>
            </a:r>
          </a:p>
          <a:p>
            <a:r>
              <a:rPr lang="en-US" dirty="0"/>
              <a:t>Interim FD at St. </a:t>
            </a:r>
            <a:r>
              <a:rPr lang="en-US" dirty="0" err="1"/>
              <a:t>Edmundsbury</a:t>
            </a:r>
            <a:r>
              <a:rPr lang="en-US" dirty="0"/>
              <a:t> &amp; Ipswich and Rochester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21 </a:t>
            </a:r>
            <a:r>
              <a:rPr lang="en-US" dirty="0"/>
              <a:t>months in </a:t>
            </a:r>
            <a:r>
              <a:rPr lang="en-US" dirty="0" err="1"/>
              <a:t>CofE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0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Diocesan Financial Plan 2018 </a:t>
            </a:r>
            <a:r>
              <a:rPr lang="mr-IN" sz="3200" dirty="0"/>
              <a:t>–</a:t>
            </a:r>
            <a:r>
              <a:rPr lang="en-US" sz="3200" dirty="0"/>
              <a:t> 2019 </a:t>
            </a:r>
            <a:r>
              <a:rPr lang="mr-IN" sz="3200" dirty="0"/>
              <a:t>–</a:t>
            </a:r>
            <a:r>
              <a:rPr lang="en-US" sz="3200" dirty="0"/>
              <a:t> a recap</a:t>
            </a:r>
            <a:br>
              <a:rPr lang="en-US" sz="3200" dirty="0"/>
            </a:br>
            <a:r>
              <a:rPr lang="en-US" sz="2800" dirty="0"/>
              <a:t>Costs incurred on behalf of chaplaincies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880247"/>
              </p:ext>
            </p:extLst>
          </p:nvPr>
        </p:nvGraphicFramePr>
        <p:xfrm>
          <a:off x="457200" y="1600200"/>
          <a:ext cx="822960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£000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2016 Actual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2017 </a:t>
                      </a:r>
                      <a:r>
                        <a:rPr lang="en-US" dirty="0" err="1"/>
                        <a:t>F’cast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2018 Plan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2019 Plan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Safeguarding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162.7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205.8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275.7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231.3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Archdeacons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179.9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195.0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249.5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355.5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Comms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74.4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92.4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113.9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110.1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Training</a:t>
                      </a:r>
                      <a:r>
                        <a:rPr lang="en-US" baseline="0" dirty="0"/>
                        <a:t> &amp; Min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109.7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115.3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117.0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119.5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Appointments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57.6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64.9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73.3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82.4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ArchB’s</a:t>
                      </a:r>
                      <a:r>
                        <a:rPr lang="en-US" dirty="0"/>
                        <a:t> Council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57.5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56.2 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53.3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55.9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b="1" dirty="0"/>
                        <a:t> 641.9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b="1" dirty="0"/>
                        <a:t>729.6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b="1" dirty="0"/>
                        <a:t>882.7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dirty="0"/>
                        <a:t>954.6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87.7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153.1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71.9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82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Diocesan Financial Plan 2018 </a:t>
            </a:r>
            <a:r>
              <a:rPr lang="mr-IN" sz="3600" dirty="0"/>
              <a:t>–</a:t>
            </a:r>
            <a:r>
              <a:rPr lang="en-US" sz="3600" dirty="0"/>
              <a:t> 2019 </a:t>
            </a:r>
            <a:r>
              <a:rPr lang="mr-IN" sz="3600" dirty="0"/>
              <a:t>–</a:t>
            </a:r>
            <a:r>
              <a:rPr lang="en-US" sz="3600" dirty="0"/>
              <a:t> a recap</a:t>
            </a:r>
            <a:br>
              <a:rPr lang="en-US" sz="3600" dirty="0"/>
            </a:br>
            <a:r>
              <a:rPr lang="en-US" sz="3600" dirty="0"/>
              <a:t>Diocese central costs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276520"/>
              </p:ext>
            </p:extLst>
          </p:nvPr>
        </p:nvGraphicFramePr>
        <p:xfrm>
          <a:off x="457200" y="1600200"/>
          <a:ext cx="8229605" cy="39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3540">
                <a:tc>
                  <a:txBody>
                    <a:bodyPr/>
                    <a:lstStyle/>
                    <a:p>
                      <a:r>
                        <a:rPr lang="en-US" dirty="0" smtClean="0"/>
                        <a:t>£000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2016 Actual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2017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F’cast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2018 Plan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2019 Plan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 err="1"/>
                        <a:t>ArchB’s</a:t>
                      </a:r>
                      <a:r>
                        <a:rPr lang="en-US" dirty="0"/>
                        <a:t> Council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21.2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23.3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24.5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25.7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/>
                        <a:t>Secretariat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163.4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159.5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166.2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178.8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/>
                        <a:t>Synod/Council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71.1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73.0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70.9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72.4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/>
                        <a:t>Finance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78.1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72.6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76.2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77.8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/>
                        <a:t>Property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18.5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19.9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20.0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20.1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/>
                        <a:t>Office Costs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94.5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101.2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106.1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107.7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3540"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19.9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50.3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34.4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20.5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48361">
                <a:tc>
                  <a:txBody>
                    <a:bodyPr/>
                    <a:lstStyle/>
                    <a:p>
                      <a:r>
                        <a:rPr lang="en-US" b="1" dirty="0"/>
                        <a:t>Totals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dirty="0"/>
                        <a:t> 466.8</a:t>
                      </a:r>
                    </a:p>
                    <a:p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b="1" dirty="0"/>
                        <a:t>499.8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b="1" dirty="0"/>
                        <a:t> 498.4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</a:t>
                      </a:r>
                      <a:r>
                        <a:rPr lang="en-US" b="1" dirty="0"/>
                        <a:t> 503.1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82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Effect of increased costs</a:t>
            </a:r>
            <a:br>
              <a:rPr lang="en-US" sz="3200" dirty="0"/>
            </a:br>
            <a:r>
              <a:rPr lang="en-US" sz="3200" dirty="0"/>
              <a:t>Surplus/(Deficit)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111652"/>
              </p:ext>
            </p:extLst>
          </p:nvPr>
        </p:nvGraphicFramePr>
        <p:xfrm>
          <a:off x="457200" y="1600200"/>
          <a:ext cx="822960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£000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2016 Actual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2017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F’cast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2018 Plan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2019 Plan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CF at 5%</a:t>
                      </a:r>
                    </a:p>
                    <a:p>
                      <a:r>
                        <a:rPr lang="en-US" dirty="0"/>
                        <a:t>Other Income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586.9</a:t>
                      </a:r>
                    </a:p>
                    <a:p>
                      <a:r>
                        <a:rPr lang="en-US" dirty="0"/>
                        <a:t>        370.3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590.0</a:t>
                      </a:r>
                    </a:p>
                    <a:p>
                      <a:r>
                        <a:rPr lang="en-US" dirty="0"/>
                        <a:t>        372.8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590.0</a:t>
                      </a:r>
                    </a:p>
                    <a:p>
                      <a:r>
                        <a:rPr lang="en-US" dirty="0"/>
                        <a:t>        348.6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590.0</a:t>
                      </a:r>
                    </a:p>
                    <a:p>
                      <a:r>
                        <a:rPr lang="en-US" dirty="0"/>
                        <a:t>      312.3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b="1" baseline="0" dirty="0"/>
                        <a:t> Income</a:t>
                      </a:r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dirty="0"/>
                        <a:t> 957.2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baseline="0" dirty="0"/>
                        <a:t> 962.8</a:t>
                      </a:r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  <a:r>
                        <a:rPr lang="en-US" b="1" baseline="0" dirty="0"/>
                        <a:t> 938.6</a:t>
                      </a:r>
                      <a:endParaRPr lang="en-US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b="1" baseline="0" dirty="0"/>
                        <a:t> 902.3</a:t>
                      </a:r>
                      <a:endParaRPr lang="en-US" b="1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Chapl</a:t>
                      </a:r>
                      <a:r>
                        <a:rPr lang="en-US" baseline="0" dirty="0"/>
                        <a:t> Costs</a:t>
                      </a:r>
                      <a:endParaRPr lang="en-US" dirty="0"/>
                    </a:p>
                    <a:p>
                      <a:r>
                        <a:rPr lang="en-US" dirty="0" err="1"/>
                        <a:t>Dioc</a:t>
                      </a:r>
                      <a:r>
                        <a:rPr lang="en-US" dirty="0"/>
                        <a:t> Costs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(641.9) 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      (466.8)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(729.6)      </a:t>
                      </a:r>
                    </a:p>
                    <a:p>
                      <a:r>
                        <a:rPr lang="en-US" dirty="0"/>
                        <a:t>       (499.8)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(882.7)     </a:t>
                      </a:r>
                    </a:p>
                    <a:p>
                      <a:r>
                        <a:rPr lang="en-US" dirty="0"/>
                        <a:t>       (498.4)    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(954.6)   </a:t>
                      </a:r>
                    </a:p>
                    <a:p>
                      <a:r>
                        <a:rPr lang="en-US" dirty="0"/>
                        <a:t>    (503.1)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Costs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(1,108.7)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</a:t>
                      </a:r>
                      <a:r>
                        <a:rPr lang="en-US" b="1" dirty="0"/>
                        <a:t>(1,229.4)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(1,381.1)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(1,457.7)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Deficit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b="1" dirty="0"/>
                        <a:t> (151.5)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b="1" dirty="0"/>
                        <a:t> (266.6)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</a:t>
                      </a:r>
                      <a:r>
                        <a:rPr lang="en-US" b="1" dirty="0"/>
                        <a:t>  (442.5)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="1" dirty="0"/>
                        <a:t> (555.4)</a:t>
                      </a:r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4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Effect of increased costs</a:t>
            </a:r>
            <a:br>
              <a:rPr lang="en-US" sz="3600" dirty="0"/>
            </a:br>
            <a:r>
              <a:rPr lang="en-US" sz="3600" dirty="0"/>
              <a:t>Unrestricted Reserves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573803"/>
              </p:ext>
            </p:extLst>
          </p:nvPr>
        </p:nvGraphicFramePr>
        <p:xfrm>
          <a:off x="457200" y="25273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£000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 b/</a:t>
                      </a:r>
                      <a:r>
                        <a:rPr lang="en-US" dirty="0" err="1"/>
                        <a:t>fwd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3,660.0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3,393.4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2,950.9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2,395.5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1,711.2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(266.6)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(442.5)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(555.4)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(684.3)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(768.4)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Res c/</a:t>
                      </a:r>
                      <a:r>
                        <a:rPr lang="en-US" dirty="0" err="1"/>
                        <a:t>fwd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3,393.4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2,950.9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2,395.5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1,711.2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      942.8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97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 does it matter if the DBF goes bust?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this is an Episcopal Church</a:t>
            </a:r>
          </a:p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Chaplains and </a:t>
            </a:r>
            <a:r>
              <a:rPr lang="en-US" dirty="0" smtClean="0"/>
              <a:t>therefore chaplaincies </a:t>
            </a:r>
            <a:r>
              <a:rPr lang="en-US" dirty="0"/>
              <a:t>are licensed by the Bishop</a:t>
            </a:r>
          </a:p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Appointments</a:t>
            </a:r>
            <a:endParaRPr lang="en-US" dirty="0"/>
          </a:p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Safeguarding</a:t>
            </a:r>
            <a:endParaRPr lang="en-US" dirty="0"/>
          </a:p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Archdeacon support</a:t>
            </a:r>
          </a:p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Communications</a:t>
            </a:r>
          </a:p>
          <a:p>
            <a:r>
              <a:rPr lang="en-US" dirty="0"/>
              <a:t>Yes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Grants</a:t>
            </a:r>
            <a:r>
              <a:rPr lang="en-US" dirty="0"/>
              <a:t>/MOF</a:t>
            </a:r>
          </a:p>
        </p:txBody>
      </p:sp>
    </p:spTree>
    <p:extLst>
      <p:ext uri="{BB962C8B-B14F-4D97-AF65-F5344CB8AC3E}">
        <p14:creationId xmlns:p14="http://schemas.microsoft.com/office/powerpoint/2010/main" val="372334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6955</TotalTime>
  <Words>1826</Words>
  <Application>Microsoft Macintosh PowerPoint</Application>
  <PresentationFormat>On-screen Show (4:3)</PresentationFormat>
  <Paragraphs>433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Archdeaconry of France and Monaco </vt:lpstr>
      <vt:lpstr>A difficult message</vt:lpstr>
      <vt:lpstr>Agenda</vt:lpstr>
      <vt:lpstr>Introduction – Mike who?</vt:lpstr>
      <vt:lpstr>Diocesan Financial Plan 2018 – 2019 – a recap Costs incurred on behalf of chaplaincies</vt:lpstr>
      <vt:lpstr>Diocesan Financial Plan 2018 – 2019 – a recap Diocese central costs</vt:lpstr>
      <vt:lpstr>Effect of increased costs Surplus/(Deficit)</vt:lpstr>
      <vt:lpstr> Effect of increased costs Unrestricted Reserves </vt:lpstr>
      <vt:lpstr>So does it matter if the DBF goes bust?</vt:lpstr>
      <vt:lpstr>So does it matter if the DBF goes bust?</vt:lpstr>
      <vt:lpstr>Options</vt:lpstr>
      <vt:lpstr>Effect of Common Fund increases Surplus/(Deficit)</vt:lpstr>
      <vt:lpstr>Effect of Common Fund increases Unrestricted Reserves</vt:lpstr>
      <vt:lpstr>Mission Opportunities Fund</vt:lpstr>
      <vt:lpstr>How do we know if we are operating efficiently?</vt:lpstr>
      <vt:lpstr>How do we compare to other dioceses?</vt:lpstr>
      <vt:lpstr>Comparisons</vt:lpstr>
      <vt:lpstr>How is Common Fund calculated?</vt:lpstr>
      <vt:lpstr>So what does this mean for Chaplaincies?</vt:lpstr>
      <vt:lpstr>2018 Common Fund</vt:lpstr>
      <vt:lpstr>Archdeaconry summary facts</vt:lpstr>
      <vt:lpstr>Some examples – Chaplaincy A</vt:lpstr>
      <vt:lpstr>Some examples – Chaplaincy B</vt:lpstr>
      <vt:lpstr>Some Examples – Chaplaincy C</vt:lpstr>
      <vt:lpstr>Switzerland Archdeaconry overall</vt:lpstr>
      <vt:lpstr>Some questions answered</vt:lpstr>
      <vt:lpstr>Conclusions</vt:lpstr>
      <vt:lpstr>Any more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Archdeaconry of Gibraltar Synod 2018</dc:title>
  <dc:creator>mike fegan</dc:creator>
  <cp:lastModifiedBy>mike fegan</cp:lastModifiedBy>
  <cp:revision>108</cp:revision>
  <dcterms:created xsi:type="dcterms:W3CDTF">2018-01-27T16:04:33Z</dcterms:created>
  <dcterms:modified xsi:type="dcterms:W3CDTF">2018-06-18T07:10:49Z</dcterms:modified>
</cp:coreProperties>
</file>